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ags/tag2.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3.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37"/>
  </p:notesMasterIdLst>
  <p:handoutMasterIdLst>
    <p:handoutMasterId r:id="rId38"/>
  </p:handoutMasterIdLst>
  <p:sldIdLst>
    <p:sldId id="265" r:id="rId5"/>
    <p:sldId id="257" r:id="rId6"/>
    <p:sldId id="281" r:id="rId7"/>
    <p:sldId id="294" r:id="rId8"/>
    <p:sldId id="295" r:id="rId9"/>
    <p:sldId id="296" r:id="rId10"/>
    <p:sldId id="298" r:id="rId11"/>
    <p:sldId id="297" r:id="rId12"/>
    <p:sldId id="288" r:id="rId13"/>
    <p:sldId id="305" r:id="rId14"/>
    <p:sldId id="287" r:id="rId15"/>
    <p:sldId id="316" r:id="rId16"/>
    <p:sldId id="307" r:id="rId17"/>
    <p:sldId id="322" r:id="rId18"/>
    <p:sldId id="308" r:id="rId19"/>
    <p:sldId id="309" r:id="rId20"/>
    <p:sldId id="313" r:id="rId21"/>
    <p:sldId id="306" r:id="rId22"/>
    <p:sldId id="314" r:id="rId23"/>
    <p:sldId id="317" r:id="rId24"/>
    <p:sldId id="289" r:id="rId25"/>
    <p:sldId id="290" r:id="rId26"/>
    <p:sldId id="303" r:id="rId27"/>
    <p:sldId id="267" r:id="rId28"/>
    <p:sldId id="300" r:id="rId29"/>
    <p:sldId id="301" r:id="rId30"/>
    <p:sldId id="285" r:id="rId31"/>
    <p:sldId id="291" r:id="rId32"/>
    <p:sldId id="318" r:id="rId33"/>
    <p:sldId id="319" r:id="rId34"/>
    <p:sldId id="320" r:id="rId35"/>
    <p:sldId id="321" r:id="rId36"/>
  </p:sldIdLst>
  <p:sldSz cx="12192000" cy="6858000"/>
  <p:notesSz cx="6858000" cy="9144000"/>
  <p:custDataLst>
    <p:tags r:id="rId39"/>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FE5E5"/>
    <a:srgbClr val="FF797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411" autoAdjust="0"/>
    <p:restoredTop sz="94719"/>
  </p:normalViewPr>
  <p:slideViewPr>
    <p:cSldViewPr snapToGrid="0">
      <p:cViewPr varScale="1">
        <p:scale>
          <a:sx n="90" d="100"/>
          <a:sy n="90" d="100"/>
        </p:scale>
        <p:origin x="240" y="840"/>
      </p:cViewPr>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ags" Target="tags/tag1.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notesMaster" Target="notesMasters/notesMaster1.xml"/><Relationship Id="rId40"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handoutMaster" Target="handoutMasters/handoutMaster1.xml"/></Relationships>
</file>

<file path=ppt/diagrams/_rels/data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svg"/><Relationship Id="rId1" Type="http://schemas.openxmlformats.org/officeDocument/2006/relationships/image" Target="../media/image20.png"/><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svg"/></Relationships>
</file>

<file path=ppt/diagrams/_rels/data2.xml.rels><?xml version="1.0" encoding="UTF-8" standalone="yes"?>
<Relationships xmlns="http://schemas.openxmlformats.org/package/2006/relationships"><Relationship Id="rId8" Type="http://schemas.openxmlformats.org/officeDocument/2006/relationships/image" Target="../media/image39.sv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image" Target="../media/image33.svg"/><Relationship Id="rId1" Type="http://schemas.openxmlformats.org/officeDocument/2006/relationships/image" Target="../media/image32.png"/><Relationship Id="rId6" Type="http://schemas.openxmlformats.org/officeDocument/2006/relationships/image" Target="../media/image37.svg"/><Relationship Id="rId5" Type="http://schemas.openxmlformats.org/officeDocument/2006/relationships/image" Target="../media/image36.png"/><Relationship Id="rId4" Type="http://schemas.openxmlformats.org/officeDocument/2006/relationships/image" Target="../media/image35.svg"/></Relationships>
</file>

<file path=ppt/diagrams/_rels/data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image" Target="../media/image41.png"/><Relationship Id="rId6" Type="http://schemas.openxmlformats.org/officeDocument/2006/relationships/image" Target="../media/image46.svg"/><Relationship Id="rId5" Type="http://schemas.openxmlformats.org/officeDocument/2006/relationships/image" Target="../media/image45.png"/><Relationship Id="rId4" Type="http://schemas.openxmlformats.org/officeDocument/2006/relationships/image" Target="../media/image44.svg"/></Relationships>
</file>

<file path=ppt/diagrams/_rels/data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svg"/><Relationship Id="rId1" Type="http://schemas.openxmlformats.org/officeDocument/2006/relationships/image" Target="../media/image54.png"/><Relationship Id="rId4" Type="http://schemas.openxmlformats.org/officeDocument/2006/relationships/image" Target="../media/image57.svg"/></Relationships>
</file>

<file path=ppt/diagrams/_rels/drawing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svg"/><Relationship Id="rId1" Type="http://schemas.openxmlformats.org/officeDocument/2006/relationships/image" Target="../media/image20.png"/><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svg"/></Relationships>
</file>

<file path=ppt/diagrams/_rels/drawing2.xml.rels><?xml version="1.0" encoding="UTF-8" standalone="yes"?>
<Relationships xmlns="http://schemas.openxmlformats.org/package/2006/relationships"><Relationship Id="rId8" Type="http://schemas.openxmlformats.org/officeDocument/2006/relationships/image" Target="../media/image39.sv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image" Target="../media/image33.svg"/><Relationship Id="rId1" Type="http://schemas.openxmlformats.org/officeDocument/2006/relationships/image" Target="../media/image32.png"/><Relationship Id="rId6" Type="http://schemas.openxmlformats.org/officeDocument/2006/relationships/image" Target="../media/image37.svg"/><Relationship Id="rId5" Type="http://schemas.openxmlformats.org/officeDocument/2006/relationships/image" Target="../media/image36.png"/><Relationship Id="rId4" Type="http://schemas.openxmlformats.org/officeDocument/2006/relationships/image" Target="../media/image35.svg"/></Relationships>
</file>

<file path=ppt/diagrams/_rels/drawing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image" Target="../media/image41.png"/><Relationship Id="rId6" Type="http://schemas.openxmlformats.org/officeDocument/2006/relationships/image" Target="../media/image46.svg"/><Relationship Id="rId5" Type="http://schemas.openxmlformats.org/officeDocument/2006/relationships/image" Target="../media/image45.png"/><Relationship Id="rId4" Type="http://schemas.openxmlformats.org/officeDocument/2006/relationships/image" Target="../media/image44.svg"/></Relationships>
</file>

<file path=ppt/diagrams/_rels/drawing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svg"/><Relationship Id="rId1" Type="http://schemas.openxmlformats.org/officeDocument/2006/relationships/image" Target="../media/image54.png"/><Relationship Id="rId4" Type="http://schemas.openxmlformats.org/officeDocument/2006/relationships/image" Target="../media/image57.svg"/></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icon_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dgm:fillClrLst>
    <dgm:linClrLst meth="repeat">
      <a:schemeClr val="lt1">
        <a:alpha val="0"/>
      </a:schemeClr>
    </dgm:linClrLst>
    <dgm:effectClrLst/>
    <dgm:txLinClrLst/>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74DD4D4-E928-4621-BD27-33399B492DBB}" type="doc">
      <dgm:prSet loTypeId="urn:microsoft.com/office/officeart/2018/5/layout/IconCircleLabelList" loCatId="icon" qsTypeId="urn:microsoft.com/office/officeart/2005/8/quickstyle/simple1" qsCatId="simple" csTypeId="urn:microsoft.com/office/officeart/2005/8/colors/colorful5" csCatId="colorful" phldr="1"/>
      <dgm:spPr/>
      <dgm:t>
        <a:bodyPr/>
        <a:lstStyle/>
        <a:p>
          <a:endParaRPr lang="en-US"/>
        </a:p>
      </dgm:t>
    </dgm:pt>
    <dgm:pt modelId="{F010C173-D259-494F-9A61-08F6A2486C31}">
      <dgm:prSet/>
      <dgm:spPr/>
      <dgm:t>
        <a:bodyPr/>
        <a:lstStyle/>
        <a:p>
          <a:pPr>
            <a:lnSpc>
              <a:spcPct val="100000"/>
            </a:lnSpc>
            <a:defRPr cap="all"/>
          </a:pPr>
          <a:r>
            <a:rPr lang="en-US" dirty="0"/>
            <a:t>Capitalize on Key Growth Factors</a:t>
          </a:r>
        </a:p>
      </dgm:t>
    </dgm:pt>
    <dgm:pt modelId="{35B53DC0-2B30-48A3-808E-17A87E2E2288}" type="parTrans" cxnId="{A94314AC-F919-421A-BF55-30F321E1527F}">
      <dgm:prSet/>
      <dgm:spPr/>
      <dgm:t>
        <a:bodyPr/>
        <a:lstStyle/>
        <a:p>
          <a:endParaRPr lang="en-US"/>
        </a:p>
      </dgm:t>
    </dgm:pt>
    <dgm:pt modelId="{1110AB75-3736-4B0A-966D-9A763018A956}" type="sibTrans" cxnId="{A94314AC-F919-421A-BF55-30F321E1527F}">
      <dgm:prSet/>
      <dgm:spPr/>
      <dgm:t>
        <a:bodyPr/>
        <a:lstStyle/>
        <a:p>
          <a:endParaRPr lang="en-US"/>
        </a:p>
      </dgm:t>
    </dgm:pt>
    <dgm:pt modelId="{AC3B49D3-5393-4B95-8F5D-3FCD15550201}">
      <dgm:prSet/>
      <dgm:spPr/>
      <dgm:t>
        <a:bodyPr/>
        <a:lstStyle/>
        <a:p>
          <a:pPr>
            <a:lnSpc>
              <a:spcPct val="100000"/>
            </a:lnSpc>
            <a:defRPr cap="all"/>
          </a:pPr>
          <a:r>
            <a:rPr lang="en-US" dirty="0"/>
            <a:t>Global Expansion and Increased Outsourcing </a:t>
          </a:r>
        </a:p>
      </dgm:t>
    </dgm:pt>
    <dgm:pt modelId="{BFA2CFFF-0CF6-4EDF-8837-576E29F2975E}" type="parTrans" cxnId="{43A4F6E0-B535-4F77-B61D-9668AE183853}">
      <dgm:prSet/>
      <dgm:spPr/>
      <dgm:t>
        <a:bodyPr/>
        <a:lstStyle/>
        <a:p>
          <a:endParaRPr lang="en-US"/>
        </a:p>
      </dgm:t>
    </dgm:pt>
    <dgm:pt modelId="{F664E547-800D-40A2-B5A5-93ED8A6ECB73}" type="sibTrans" cxnId="{43A4F6E0-B535-4F77-B61D-9668AE183853}">
      <dgm:prSet/>
      <dgm:spPr/>
      <dgm:t>
        <a:bodyPr/>
        <a:lstStyle/>
        <a:p>
          <a:endParaRPr lang="en-US"/>
        </a:p>
      </dgm:t>
    </dgm:pt>
    <dgm:pt modelId="{6B3ADF33-3115-4512-96B7-6B75702C271F}">
      <dgm:prSet/>
      <dgm:spPr/>
      <dgm:t>
        <a:bodyPr/>
        <a:lstStyle/>
        <a:p>
          <a:pPr>
            <a:lnSpc>
              <a:spcPct val="100000"/>
            </a:lnSpc>
            <a:defRPr cap="all"/>
          </a:pPr>
          <a:r>
            <a:rPr lang="en-US" dirty="0"/>
            <a:t>Focus on core business activities </a:t>
          </a:r>
        </a:p>
      </dgm:t>
    </dgm:pt>
    <dgm:pt modelId="{CEC86C24-01C8-48C9-B244-5283AF25FFD1}" type="parTrans" cxnId="{5CC1DFF9-4B7E-42B6-8CBB-892D37FBACBA}">
      <dgm:prSet/>
      <dgm:spPr/>
      <dgm:t>
        <a:bodyPr/>
        <a:lstStyle/>
        <a:p>
          <a:endParaRPr lang="en-US"/>
        </a:p>
      </dgm:t>
    </dgm:pt>
    <dgm:pt modelId="{262057D2-3A3A-4CB6-86E1-418CA8DCD46F}" type="sibTrans" cxnId="{5CC1DFF9-4B7E-42B6-8CBB-892D37FBACBA}">
      <dgm:prSet/>
      <dgm:spPr/>
      <dgm:t>
        <a:bodyPr/>
        <a:lstStyle/>
        <a:p>
          <a:endParaRPr lang="en-US"/>
        </a:p>
      </dgm:t>
    </dgm:pt>
    <dgm:pt modelId="{9F591AE0-33E8-4893-B98B-E8E143A8DF4F}" type="pres">
      <dgm:prSet presAssocID="{574DD4D4-E928-4621-BD27-33399B492DBB}" presName="root" presStyleCnt="0">
        <dgm:presLayoutVars>
          <dgm:dir/>
          <dgm:resizeHandles val="exact"/>
        </dgm:presLayoutVars>
      </dgm:prSet>
      <dgm:spPr/>
    </dgm:pt>
    <dgm:pt modelId="{66EE7F69-2718-4AFA-B280-1BBB82268FEF}" type="pres">
      <dgm:prSet presAssocID="{F010C173-D259-494F-9A61-08F6A2486C31}" presName="compNode" presStyleCnt="0"/>
      <dgm:spPr/>
    </dgm:pt>
    <dgm:pt modelId="{FBFA26FB-CEF2-4C10-ACE7-1ACEE062CBF8}" type="pres">
      <dgm:prSet presAssocID="{F010C173-D259-494F-9A61-08F6A2486C31}" presName="iconBgRect" presStyleLbl="bgShp" presStyleIdx="0" presStyleCnt="3" custLinFactNeighborX="1817" custLinFactNeighborY="-606"/>
      <dgm:spPr/>
    </dgm:pt>
    <dgm:pt modelId="{B7597CA1-05C3-4763-8BE5-6314D1BD0836}" type="pres">
      <dgm:prSet presAssocID="{F010C173-D259-494F-9A61-08F6A2486C31}"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Upward trend"/>
        </a:ext>
      </dgm:extLst>
    </dgm:pt>
    <dgm:pt modelId="{A76C7B16-AF61-4621-9A5B-5E42421EF4FF}" type="pres">
      <dgm:prSet presAssocID="{F010C173-D259-494F-9A61-08F6A2486C31}" presName="spaceRect" presStyleCnt="0"/>
      <dgm:spPr/>
    </dgm:pt>
    <dgm:pt modelId="{B56357EA-2C7B-4726-8ADB-97067AF58BB8}" type="pres">
      <dgm:prSet presAssocID="{F010C173-D259-494F-9A61-08F6A2486C31}" presName="textRect" presStyleLbl="revTx" presStyleIdx="0" presStyleCnt="3">
        <dgm:presLayoutVars>
          <dgm:chMax val="1"/>
          <dgm:chPref val="1"/>
        </dgm:presLayoutVars>
      </dgm:prSet>
      <dgm:spPr/>
    </dgm:pt>
    <dgm:pt modelId="{B03760E3-A45C-4B53-8BA1-A0FBFA4CA681}" type="pres">
      <dgm:prSet presAssocID="{1110AB75-3736-4B0A-966D-9A763018A956}" presName="sibTrans" presStyleCnt="0"/>
      <dgm:spPr/>
    </dgm:pt>
    <dgm:pt modelId="{CE688963-37AC-40F0-B629-EC553F20088C}" type="pres">
      <dgm:prSet presAssocID="{AC3B49D3-5393-4B95-8F5D-3FCD15550201}" presName="compNode" presStyleCnt="0"/>
      <dgm:spPr/>
    </dgm:pt>
    <dgm:pt modelId="{66E2903C-9323-44DE-ACEF-6EB78C1A0139}" type="pres">
      <dgm:prSet presAssocID="{AC3B49D3-5393-4B95-8F5D-3FCD15550201}" presName="iconBgRect" presStyleLbl="bgShp" presStyleIdx="1" presStyleCnt="3"/>
      <dgm:spPr/>
    </dgm:pt>
    <dgm:pt modelId="{1F5F0333-C4D1-405E-A149-FBFC1FAA4A01}" type="pres">
      <dgm:prSet presAssocID="{AC3B49D3-5393-4B95-8F5D-3FCD15550201}"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Handshake"/>
        </a:ext>
      </dgm:extLst>
    </dgm:pt>
    <dgm:pt modelId="{11968503-CB21-484B-9C49-272BE7BDFF59}" type="pres">
      <dgm:prSet presAssocID="{AC3B49D3-5393-4B95-8F5D-3FCD15550201}" presName="spaceRect" presStyleCnt="0"/>
      <dgm:spPr/>
    </dgm:pt>
    <dgm:pt modelId="{3FB9E47B-DB2E-45A0-BC24-A78B05B2BC6F}" type="pres">
      <dgm:prSet presAssocID="{AC3B49D3-5393-4B95-8F5D-3FCD15550201}" presName="textRect" presStyleLbl="revTx" presStyleIdx="1" presStyleCnt="3">
        <dgm:presLayoutVars>
          <dgm:chMax val="1"/>
          <dgm:chPref val="1"/>
        </dgm:presLayoutVars>
      </dgm:prSet>
      <dgm:spPr/>
    </dgm:pt>
    <dgm:pt modelId="{9BDACDE3-F75D-4EA3-A7E9-0E4C8BF55B97}" type="pres">
      <dgm:prSet presAssocID="{F664E547-800D-40A2-B5A5-93ED8A6ECB73}" presName="sibTrans" presStyleCnt="0"/>
      <dgm:spPr/>
    </dgm:pt>
    <dgm:pt modelId="{F2CCD51D-086E-4E38-B312-F31ED856A2B2}" type="pres">
      <dgm:prSet presAssocID="{6B3ADF33-3115-4512-96B7-6B75702C271F}" presName="compNode" presStyleCnt="0"/>
      <dgm:spPr/>
    </dgm:pt>
    <dgm:pt modelId="{D41919C3-B128-49B5-90E7-EBCF174BD899}" type="pres">
      <dgm:prSet presAssocID="{6B3ADF33-3115-4512-96B7-6B75702C271F}" presName="iconBgRect" presStyleLbl="bgShp" presStyleIdx="2" presStyleCnt="3"/>
      <dgm:spPr/>
    </dgm:pt>
    <dgm:pt modelId="{147AE530-CD4C-4778-8EBD-2B7F757EC35E}" type="pres">
      <dgm:prSet presAssocID="{6B3ADF33-3115-4512-96B7-6B75702C271F}"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Arrow Circle"/>
        </a:ext>
      </dgm:extLst>
    </dgm:pt>
    <dgm:pt modelId="{CB0F36E5-9B46-4C26-8A09-105FF1532FC4}" type="pres">
      <dgm:prSet presAssocID="{6B3ADF33-3115-4512-96B7-6B75702C271F}" presName="spaceRect" presStyleCnt="0"/>
      <dgm:spPr/>
    </dgm:pt>
    <dgm:pt modelId="{BC7B7EB7-7128-4C8A-A677-CF3CC1563372}" type="pres">
      <dgm:prSet presAssocID="{6B3ADF33-3115-4512-96B7-6B75702C271F}" presName="textRect" presStyleLbl="revTx" presStyleIdx="2" presStyleCnt="3">
        <dgm:presLayoutVars>
          <dgm:chMax val="1"/>
          <dgm:chPref val="1"/>
        </dgm:presLayoutVars>
      </dgm:prSet>
      <dgm:spPr/>
    </dgm:pt>
  </dgm:ptLst>
  <dgm:cxnLst>
    <dgm:cxn modelId="{F7613D04-845D-4B5D-8D3E-C5DC335F721F}" type="presOf" srcId="{AC3B49D3-5393-4B95-8F5D-3FCD15550201}" destId="{3FB9E47B-DB2E-45A0-BC24-A78B05B2BC6F}" srcOrd="0" destOrd="0" presId="urn:microsoft.com/office/officeart/2018/5/layout/IconCircleLabelList"/>
    <dgm:cxn modelId="{90831A2D-0F07-4FC5-8216-A3969F0B1BD2}" type="presOf" srcId="{574DD4D4-E928-4621-BD27-33399B492DBB}" destId="{9F591AE0-33E8-4893-B98B-E8E143A8DF4F}" srcOrd="0" destOrd="0" presId="urn:microsoft.com/office/officeart/2018/5/layout/IconCircleLabelList"/>
    <dgm:cxn modelId="{230ECC6A-423D-449F-AC0F-3F422E6B1DFA}" type="presOf" srcId="{6B3ADF33-3115-4512-96B7-6B75702C271F}" destId="{BC7B7EB7-7128-4C8A-A677-CF3CC1563372}" srcOrd="0" destOrd="0" presId="urn:microsoft.com/office/officeart/2018/5/layout/IconCircleLabelList"/>
    <dgm:cxn modelId="{A94314AC-F919-421A-BF55-30F321E1527F}" srcId="{574DD4D4-E928-4621-BD27-33399B492DBB}" destId="{F010C173-D259-494F-9A61-08F6A2486C31}" srcOrd="0" destOrd="0" parTransId="{35B53DC0-2B30-48A3-808E-17A87E2E2288}" sibTransId="{1110AB75-3736-4B0A-966D-9A763018A956}"/>
    <dgm:cxn modelId="{912607CF-F3D7-4EF9-A496-79779110672F}" type="presOf" srcId="{F010C173-D259-494F-9A61-08F6A2486C31}" destId="{B56357EA-2C7B-4726-8ADB-97067AF58BB8}" srcOrd="0" destOrd="0" presId="urn:microsoft.com/office/officeart/2018/5/layout/IconCircleLabelList"/>
    <dgm:cxn modelId="{43A4F6E0-B535-4F77-B61D-9668AE183853}" srcId="{574DD4D4-E928-4621-BD27-33399B492DBB}" destId="{AC3B49D3-5393-4B95-8F5D-3FCD15550201}" srcOrd="1" destOrd="0" parTransId="{BFA2CFFF-0CF6-4EDF-8837-576E29F2975E}" sibTransId="{F664E547-800D-40A2-B5A5-93ED8A6ECB73}"/>
    <dgm:cxn modelId="{5CC1DFF9-4B7E-42B6-8CBB-892D37FBACBA}" srcId="{574DD4D4-E928-4621-BD27-33399B492DBB}" destId="{6B3ADF33-3115-4512-96B7-6B75702C271F}" srcOrd="2" destOrd="0" parTransId="{CEC86C24-01C8-48C9-B244-5283AF25FFD1}" sibTransId="{262057D2-3A3A-4CB6-86E1-418CA8DCD46F}"/>
    <dgm:cxn modelId="{F64071CF-6ECB-4C4B-8724-7FE3A03404DB}" type="presParOf" srcId="{9F591AE0-33E8-4893-B98B-E8E143A8DF4F}" destId="{66EE7F69-2718-4AFA-B280-1BBB82268FEF}" srcOrd="0" destOrd="0" presId="urn:microsoft.com/office/officeart/2018/5/layout/IconCircleLabelList"/>
    <dgm:cxn modelId="{F184A899-015F-4804-AB95-D6A10848D68E}" type="presParOf" srcId="{66EE7F69-2718-4AFA-B280-1BBB82268FEF}" destId="{FBFA26FB-CEF2-4C10-ACE7-1ACEE062CBF8}" srcOrd="0" destOrd="0" presId="urn:microsoft.com/office/officeart/2018/5/layout/IconCircleLabelList"/>
    <dgm:cxn modelId="{3D8EE686-2D48-4498-870A-D0BD346F3FEC}" type="presParOf" srcId="{66EE7F69-2718-4AFA-B280-1BBB82268FEF}" destId="{B7597CA1-05C3-4763-8BE5-6314D1BD0836}" srcOrd="1" destOrd="0" presId="urn:microsoft.com/office/officeart/2018/5/layout/IconCircleLabelList"/>
    <dgm:cxn modelId="{117AAF07-BA4A-4A2B-B238-55F21E79CE5F}" type="presParOf" srcId="{66EE7F69-2718-4AFA-B280-1BBB82268FEF}" destId="{A76C7B16-AF61-4621-9A5B-5E42421EF4FF}" srcOrd="2" destOrd="0" presId="urn:microsoft.com/office/officeart/2018/5/layout/IconCircleLabelList"/>
    <dgm:cxn modelId="{BF19BA54-4A69-437B-B03B-DB390E25234E}" type="presParOf" srcId="{66EE7F69-2718-4AFA-B280-1BBB82268FEF}" destId="{B56357EA-2C7B-4726-8ADB-97067AF58BB8}" srcOrd="3" destOrd="0" presId="urn:microsoft.com/office/officeart/2018/5/layout/IconCircleLabelList"/>
    <dgm:cxn modelId="{381B1388-1305-469A-934D-B0FCE65250FE}" type="presParOf" srcId="{9F591AE0-33E8-4893-B98B-E8E143A8DF4F}" destId="{B03760E3-A45C-4B53-8BA1-A0FBFA4CA681}" srcOrd="1" destOrd="0" presId="urn:microsoft.com/office/officeart/2018/5/layout/IconCircleLabelList"/>
    <dgm:cxn modelId="{BC84A857-DF42-492A-88C3-850A8D769796}" type="presParOf" srcId="{9F591AE0-33E8-4893-B98B-E8E143A8DF4F}" destId="{CE688963-37AC-40F0-B629-EC553F20088C}" srcOrd="2" destOrd="0" presId="urn:microsoft.com/office/officeart/2018/5/layout/IconCircleLabelList"/>
    <dgm:cxn modelId="{8C5C585F-D6C1-4847-9B1D-820A4B29A73B}" type="presParOf" srcId="{CE688963-37AC-40F0-B629-EC553F20088C}" destId="{66E2903C-9323-44DE-ACEF-6EB78C1A0139}" srcOrd="0" destOrd="0" presId="urn:microsoft.com/office/officeart/2018/5/layout/IconCircleLabelList"/>
    <dgm:cxn modelId="{A28B1A4F-0171-4714-8DCB-2DB0ECF6BB6A}" type="presParOf" srcId="{CE688963-37AC-40F0-B629-EC553F20088C}" destId="{1F5F0333-C4D1-405E-A149-FBFC1FAA4A01}" srcOrd="1" destOrd="0" presId="urn:microsoft.com/office/officeart/2018/5/layout/IconCircleLabelList"/>
    <dgm:cxn modelId="{A57D68F5-1064-43D9-BF0C-7F5413562A3E}" type="presParOf" srcId="{CE688963-37AC-40F0-B629-EC553F20088C}" destId="{11968503-CB21-484B-9C49-272BE7BDFF59}" srcOrd="2" destOrd="0" presId="urn:microsoft.com/office/officeart/2018/5/layout/IconCircleLabelList"/>
    <dgm:cxn modelId="{F5FF72BF-DDCF-42C2-87B2-3E1F21AFDF53}" type="presParOf" srcId="{CE688963-37AC-40F0-B629-EC553F20088C}" destId="{3FB9E47B-DB2E-45A0-BC24-A78B05B2BC6F}" srcOrd="3" destOrd="0" presId="urn:microsoft.com/office/officeart/2018/5/layout/IconCircleLabelList"/>
    <dgm:cxn modelId="{A4DD6819-CD53-4780-8CD1-67F8B09A9453}" type="presParOf" srcId="{9F591AE0-33E8-4893-B98B-E8E143A8DF4F}" destId="{9BDACDE3-F75D-4EA3-A7E9-0E4C8BF55B97}" srcOrd="3" destOrd="0" presId="urn:microsoft.com/office/officeart/2018/5/layout/IconCircleLabelList"/>
    <dgm:cxn modelId="{41D43040-A683-48E9-89B0-4D708FEEA811}" type="presParOf" srcId="{9F591AE0-33E8-4893-B98B-E8E143A8DF4F}" destId="{F2CCD51D-086E-4E38-B312-F31ED856A2B2}" srcOrd="4" destOrd="0" presId="urn:microsoft.com/office/officeart/2018/5/layout/IconCircleLabelList"/>
    <dgm:cxn modelId="{BC84FAF9-BBD9-459E-A824-9D78F7CF60E2}" type="presParOf" srcId="{F2CCD51D-086E-4E38-B312-F31ED856A2B2}" destId="{D41919C3-B128-49B5-90E7-EBCF174BD899}" srcOrd="0" destOrd="0" presId="urn:microsoft.com/office/officeart/2018/5/layout/IconCircleLabelList"/>
    <dgm:cxn modelId="{FD05A037-22F5-412C-AF2B-3984E1040885}" type="presParOf" srcId="{F2CCD51D-086E-4E38-B312-F31ED856A2B2}" destId="{147AE530-CD4C-4778-8EBD-2B7F757EC35E}" srcOrd="1" destOrd="0" presId="urn:microsoft.com/office/officeart/2018/5/layout/IconCircleLabelList"/>
    <dgm:cxn modelId="{BF4C0AAE-CC6D-4527-A0A9-D2B5E186AB26}" type="presParOf" srcId="{F2CCD51D-086E-4E38-B312-F31ED856A2B2}" destId="{CB0F36E5-9B46-4C26-8A09-105FF1532FC4}" srcOrd="2" destOrd="0" presId="urn:microsoft.com/office/officeart/2018/5/layout/IconCircleLabelList"/>
    <dgm:cxn modelId="{554086CF-BFA4-42EB-9EC6-DBC76CEE8FD4}" type="presParOf" srcId="{F2CCD51D-086E-4E38-B312-F31ED856A2B2}" destId="{BC7B7EB7-7128-4C8A-A677-CF3CC1563372}"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062BDCE-31E7-44BF-BD2F-16ED08E47245}"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FFAA44EB-0774-410F-90D9-1FFDE3F4D7D8}">
      <dgm:prSet/>
      <dgm:spPr/>
      <dgm:t>
        <a:bodyPr/>
        <a:lstStyle/>
        <a:p>
          <a:pPr>
            <a:lnSpc>
              <a:spcPct val="100000"/>
            </a:lnSpc>
          </a:pPr>
          <a:r>
            <a:rPr lang="en-US" dirty="0"/>
            <a:t>2023 Expectations: Steady 3-5% revenue growth, $10.5B+ free cash flow.</a:t>
          </a:r>
        </a:p>
      </dgm:t>
    </dgm:pt>
    <dgm:pt modelId="{D0303B4C-DFEA-4E19-99B0-A82D67DEB334}" type="parTrans" cxnId="{D0FE9800-2AC2-4CEA-AC18-A8D7CE14FD27}">
      <dgm:prSet/>
      <dgm:spPr/>
      <dgm:t>
        <a:bodyPr/>
        <a:lstStyle/>
        <a:p>
          <a:endParaRPr lang="en-US"/>
        </a:p>
      </dgm:t>
    </dgm:pt>
    <dgm:pt modelId="{EF01F41A-7314-4F16-9ED9-F90B239ABC61}" type="sibTrans" cxnId="{D0FE9800-2AC2-4CEA-AC18-A8D7CE14FD27}">
      <dgm:prSet/>
      <dgm:spPr/>
      <dgm:t>
        <a:bodyPr/>
        <a:lstStyle/>
        <a:p>
          <a:pPr>
            <a:lnSpc>
              <a:spcPct val="100000"/>
            </a:lnSpc>
          </a:pPr>
          <a:endParaRPr lang="en-US"/>
        </a:p>
      </dgm:t>
    </dgm:pt>
    <dgm:pt modelId="{138C3ABF-5EC2-4829-81C9-369812F8E7FC}">
      <dgm:prSet/>
      <dgm:spPr/>
      <dgm:t>
        <a:bodyPr/>
        <a:lstStyle/>
        <a:p>
          <a:pPr>
            <a:lnSpc>
              <a:spcPct val="100000"/>
            </a:lnSpc>
          </a:pPr>
          <a:r>
            <a:rPr lang="en-US" b="0" i="0" dirty="0"/>
            <a:t>YoY pre-tax income margin improves by 12 points (GAAP) and 0.5 points (non-GAAP).</a:t>
          </a:r>
          <a:endParaRPr lang="en-US" dirty="0"/>
        </a:p>
      </dgm:t>
    </dgm:pt>
    <dgm:pt modelId="{B04EF132-C64B-4593-B184-5A98CF236A88}" type="parTrans" cxnId="{539E38E3-AE2C-42EE-B024-8058EAD8953F}">
      <dgm:prSet/>
      <dgm:spPr/>
      <dgm:t>
        <a:bodyPr/>
        <a:lstStyle/>
        <a:p>
          <a:endParaRPr lang="en-US"/>
        </a:p>
      </dgm:t>
    </dgm:pt>
    <dgm:pt modelId="{77B8A657-2470-4BD1-9D16-39FA8CA27456}" type="sibTrans" cxnId="{539E38E3-AE2C-42EE-B024-8058EAD8953F}">
      <dgm:prSet/>
      <dgm:spPr/>
      <dgm:t>
        <a:bodyPr/>
        <a:lstStyle/>
        <a:p>
          <a:pPr>
            <a:lnSpc>
              <a:spcPct val="100000"/>
            </a:lnSpc>
          </a:pPr>
          <a:endParaRPr lang="en-US"/>
        </a:p>
      </dgm:t>
    </dgm:pt>
    <dgm:pt modelId="{79A5BBF5-C284-4D20-8DCB-47224EEA0493}">
      <dgm:prSet/>
      <dgm:spPr/>
      <dgm:t>
        <a:bodyPr/>
        <a:lstStyle/>
        <a:p>
          <a:pPr>
            <a:lnSpc>
              <a:spcPct val="100000"/>
            </a:lnSpc>
          </a:pPr>
          <a:r>
            <a:rPr lang="en-US"/>
            <a:t>Free cash flow of ~$10½ billion,</a:t>
          </a:r>
        </a:p>
      </dgm:t>
    </dgm:pt>
    <dgm:pt modelId="{EFAC34B4-8BD6-4EEF-8929-DA69E68AC7C3}" type="parTrans" cxnId="{2F51B01F-12C7-4200-BBE0-B2239B1A6B42}">
      <dgm:prSet/>
      <dgm:spPr/>
      <dgm:t>
        <a:bodyPr/>
        <a:lstStyle/>
        <a:p>
          <a:endParaRPr lang="en-US"/>
        </a:p>
      </dgm:t>
    </dgm:pt>
    <dgm:pt modelId="{5F1B1DB3-C9FA-492D-89AE-F59845CA9009}" type="sibTrans" cxnId="{2F51B01F-12C7-4200-BBE0-B2239B1A6B42}">
      <dgm:prSet/>
      <dgm:spPr/>
      <dgm:t>
        <a:bodyPr/>
        <a:lstStyle/>
        <a:p>
          <a:pPr>
            <a:lnSpc>
              <a:spcPct val="100000"/>
            </a:lnSpc>
          </a:pPr>
          <a:endParaRPr lang="en-US"/>
        </a:p>
      </dgm:t>
    </dgm:pt>
    <dgm:pt modelId="{FF6068F2-B5B0-45E6-964C-3EA7858BC312}">
      <dgm:prSet/>
      <dgm:spPr/>
      <dgm:t>
        <a:bodyPr/>
        <a:lstStyle/>
        <a:p>
          <a:pPr>
            <a:lnSpc>
              <a:spcPct val="100000"/>
            </a:lnSpc>
          </a:pPr>
          <a:r>
            <a:rPr lang="en-US" dirty="0"/>
            <a:t>up &gt;$1 billion </a:t>
          </a:r>
          <a:r>
            <a:rPr lang="en-US" dirty="0" err="1"/>
            <a:t>yr</a:t>
          </a:r>
          <a:r>
            <a:rPr lang="en-US" dirty="0"/>
            <a:t>/</a:t>
          </a:r>
          <a:r>
            <a:rPr lang="en-US" dirty="0" err="1"/>
            <a:t>yr</a:t>
          </a:r>
          <a:endParaRPr lang="en-US" dirty="0"/>
        </a:p>
      </dgm:t>
    </dgm:pt>
    <dgm:pt modelId="{C165B030-56CE-44E3-80CB-30A7598C791F}" type="parTrans" cxnId="{D893EF3D-F5B0-4F81-B200-C21EA39AAEBE}">
      <dgm:prSet/>
      <dgm:spPr/>
      <dgm:t>
        <a:bodyPr/>
        <a:lstStyle/>
        <a:p>
          <a:endParaRPr lang="en-US"/>
        </a:p>
      </dgm:t>
    </dgm:pt>
    <dgm:pt modelId="{4280FE41-4C3D-4C50-8920-5D1719333914}" type="sibTrans" cxnId="{D893EF3D-F5B0-4F81-B200-C21EA39AAEBE}">
      <dgm:prSet/>
      <dgm:spPr/>
      <dgm:t>
        <a:bodyPr/>
        <a:lstStyle/>
        <a:p>
          <a:endParaRPr lang="en-US"/>
        </a:p>
      </dgm:t>
    </dgm:pt>
    <dgm:pt modelId="{FE82F71A-BDDE-46D6-996A-04D65B0CC95B}" type="pres">
      <dgm:prSet presAssocID="{7062BDCE-31E7-44BF-BD2F-16ED08E47245}" presName="root" presStyleCnt="0">
        <dgm:presLayoutVars>
          <dgm:dir/>
          <dgm:resizeHandles val="exact"/>
        </dgm:presLayoutVars>
      </dgm:prSet>
      <dgm:spPr/>
    </dgm:pt>
    <dgm:pt modelId="{FF25996F-C5FE-4DE2-9B1E-93FB70CB55F7}" type="pres">
      <dgm:prSet presAssocID="{7062BDCE-31E7-44BF-BD2F-16ED08E47245}" presName="container" presStyleCnt="0">
        <dgm:presLayoutVars>
          <dgm:dir/>
          <dgm:resizeHandles val="exact"/>
        </dgm:presLayoutVars>
      </dgm:prSet>
      <dgm:spPr/>
    </dgm:pt>
    <dgm:pt modelId="{3021D737-32C4-4F60-851C-D1810774F56F}" type="pres">
      <dgm:prSet presAssocID="{FFAA44EB-0774-410F-90D9-1FFDE3F4D7D8}" presName="compNode" presStyleCnt="0"/>
      <dgm:spPr/>
    </dgm:pt>
    <dgm:pt modelId="{2153A456-3E83-441E-BEA1-13515F5AE582}" type="pres">
      <dgm:prSet presAssocID="{FFAA44EB-0774-410F-90D9-1FFDE3F4D7D8}" presName="iconBgRect" presStyleLbl="bgShp" presStyleIdx="0" presStyleCnt="4"/>
      <dgm:spPr/>
    </dgm:pt>
    <dgm:pt modelId="{60A91F3E-0014-4437-85AF-625F87C9AD71}" type="pres">
      <dgm:prSet presAssocID="{FFAA44EB-0774-410F-90D9-1FFDE3F4D7D8}"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Checkmark"/>
        </a:ext>
      </dgm:extLst>
    </dgm:pt>
    <dgm:pt modelId="{B7B6AD5A-618C-4B05-B67A-EE86675C57BA}" type="pres">
      <dgm:prSet presAssocID="{FFAA44EB-0774-410F-90D9-1FFDE3F4D7D8}" presName="spaceRect" presStyleCnt="0"/>
      <dgm:spPr/>
    </dgm:pt>
    <dgm:pt modelId="{33A2C284-EFC4-4216-88D5-DB9DD27C5372}" type="pres">
      <dgm:prSet presAssocID="{FFAA44EB-0774-410F-90D9-1FFDE3F4D7D8}" presName="textRect" presStyleLbl="revTx" presStyleIdx="0" presStyleCnt="4">
        <dgm:presLayoutVars>
          <dgm:chMax val="1"/>
          <dgm:chPref val="1"/>
        </dgm:presLayoutVars>
      </dgm:prSet>
      <dgm:spPr/>
    </dgm:pt>
    <dgm:pt modelId="{8BCF732B-E773-402A-BC4F-971A7A21632A}" type="pres">
      <dgm:prSet presAssocID="{EF01F41A-7314-4F16-9ED9-F90B239ABC61}" presName="sibTrans" presStyleLbl="sibTrans2D1" presStyleIdx="0" presStyleCnt="0"/>
      <dgm:spPr/>
    </dgm:pt>
    <dgm:pt modelId="{423C85B3-28BF-4494-9CF9-9D7E778CD464}" type="pres">
      <dgm:prSet presAssocID="{138C3ABF-5EC2-4829-81C9-369812F8E7FC}" presName="compNode" presStyleCnt="0"/>
      <dgm:spPr/>
    </dgm:pt>
    <dgm:pt modelId="{60C95BC7-45AC-4785-94B8-957009645042}" type="pres">
      <dgm:prSet presAssocID="{138C3ABF-5EC2-4829-81C9-369812F8E7FC}" presName="iconBgRect" presStyleLbl="bgShp" presStyleIdx="1" presStyleCnt="4"/>
      <dgm:spPr/>
    </dgm:pt>
    <dgm:pt modelId="{0F9ABC92-53EF-4BA1-BF49-6737CB3990F2}" type="pres">
      <dgm:prSet presAssocID="{138C3ABF-5EC2-4829-81C9-369812F8E7FC}"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Business Growth"/>
        </a:ext>
      </dgm:extLst>
    </dgm:pt>
    <dgm:pt modelId="{420D23F1-1C75-4A05-937D-3A39CFF32EFC}" type="pres">
      <dgm:prSet presAssocID="{138C3ABF-5EC2-4829-81C9-369812F8E7FC}" presName="spaceRect" presStyleCnt="0"/>
      <dgm:spPr/>
    </dgm:pt>
    <dgm:pt modelId="{9C362879-23E2-4D8A-824A-443C62A12151}" type="pres">
      <dgm:prSet presAssocID="{138C3ABF-5EC2-4829-81C9-369812F8E7FC}" presName="textRect" presStyleLbl="revTx" presStyleIdx="1" presStyleCnt="4">
        <dgm:presLayoutVars>
          <dgm:chMax val="1"/>
          <dgm:chPref val="1"/>
        </dgm:presLayoutVars>
      </dgm:prSet>
      <dgm:spPr/>
    </dgm:pt>
    <dgm:pt modelId="{332ED00B-2339-43AD-A810-78D380F773D7}" type="pres">
      <dgm:prSet presAssocID="{77B8A657-2470-4BD1-9D16-39FA8CA27456}" presName="sibTrans" presStyleLbl="sibTrans2D1" presStyleIdx="0" presStyleCnt="0"/>
      <dgm:spPr/>
    </dgm:pt>
    <dgm:pt modelId="{58C41982-646B-4D42-9317-48B28C48781D}" type="pres">
      <dgm:prSet presAssocID="{79A5BBF5-C284-4D20-8DCB-47224EEA0493}" presName="compNode" presStyleCnt="0"/>
      <dgm:spPr/>
    </dgm:pt>
    <dgm:pt modelId="{95971343-EE8B-44C5-9757-A3E038B10E53}" type="pres">
      <dgm:prSet presAssocID="{79A5BBF5-C284-4D20-8DCB-47224EEA0493}" presName="iconBgRect" presStyleLbl="bgShp" presStyleIdx="2" presStyleCnt="4"/>
      <dgm:spPr/>
    </dgm:pt>
    <dgm:pt modelId="{BA78BE6E-0CE0-4207-AC53-BF9663B3FC27}" type="pres">
      <dgm:prSet presAssocID="{79A5BBF5-C284-4D20-8DCB-47224EEA0493}"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Money"/>
        </a:ext>
      </dgm:extLst>
    </dgm:pt>
    <dgm:pt modelId="{7075EBD2-D8F1-49BB-A873-6D80EAF6CCE5}" type="pres">
      <dgm:prSet presAssocID="{79A5BBF5-C284-4D20-8DCB-47224EEA0493}" presName="spaceRect" presStyleCnt="0"/>
      <dgm:spPr/>
    </dgm:pt>
    <dgm:pt modelId="{F6B43529-E1FE-43EF-8076-7DE6983C90F2}" type="pres">
      <dgm:prSet presAssocID="{79A5BBF5-C284-4D20-8DCB-47224EEA0493}" presName="textRect" presStyleLbl="revTx" presStyleIdx="2" presStyleCnt="4">
        <dgm:presLayoutVars>
          <dgm:chMax val="1"/>
          <dgm:chPref val="1"/>
        </dgm:presLayoutVars>
      </dgm:prSet>
      <dgm:spPr/>
    </dgm:pt>
    <dgm:pt modelId="{C0D8C0FF-1E1A-4C93-BFAB-0AEE8A91CE03}" type="pres">
      <dgm:prSet presAssocID="{5F1B1DB3-C9FA-492D-89AE-F59845CA9009}" presName="sibTrans" presStyleLbl="sibTrans2D1" presStyleIdx="0" presStyleCnt="0"/>
      <dgm:spPr/>
    </dgm:pt>
    <dgm:pt modelId="{E1C4CD2E-CFCE-4764-A1D6-3A0BBEEF61B5}" type="pres">
      <dgm:prSet presAssocID="{FF6068F2-B5B0-45E6-964C-3EA7858BC312}" presName="compNode" presStyleCnt="0"/>
      <dgm:spPr/>
    </dgm:pt>
    <dgm:pt modelId="{A12E2D4F-0B21-47D9-AB7C-99DABCAF5896}" type="pres">
      <dgm:prSet presAssocID="{FF6068F2-B5B0-45E6-964C-3EA7858BC312}" presName="iconBgRect" presStyleLbl="bgShp" presStyleIdx="3" presStyleCnt="4"/>
      <dgm:spPr/>
    </dgm:pt>
    <dgm:pt modelId="{E4094768-4DE7-4FFE-BD77-8DC0727B1C99}" type="pres">
      <dgm:prSet presAssocID="{FF6068F2-B5B0-45E6-964C-3EA7858BC312}"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Coins"/>
        </a:ext>
      </dgm:extLst>
    </dgm:pt>
    <dgm:pt modelId="{8A96DCE5-34D6-4442-8C09-C7DEC57BAA20}" type="pres">
      <dgm:prSet presAssocID="{FF6068F2-B5B0-45E6-964C-3EA7858BC312}" presName="spaceRect" presStyleCnt="0"/>
      <dgm:spPr/>
    </dgm:pt>
    <dgm:pt modelId="{E333D344-1D81-4075-A978-6261BDB13A32}" type="pres">
      <dgm:prSet presAssocID="{FF6068F2-B5B0-45E6-964C-3EA7858BC312}" presName="textRect" presStyleLbl="revTx" presStyleIdx="3" presStyleCnt="4">
        <dgm:presLayoutVars>
          <dgm:chMax val="1"/>
          <dgm:chPref val="1"/>
        </dgm:presLayoutVars>
      </dgm:prSet>
      <dgm:spPr/>
    </dgm:pt>
  </dgm:ptLst>
  <dgm:cxnLst>
    <dgm:cxn modelId="{D0FE9800-2AC2-4CEA-AC18-A8D7CE14FD27}" srcId="{7062BDCE-31E7-44BF-BD2F-16ED08E47245}" destId="{FFAA44EB-0774-410F-90D9-1FFDE3F4D7D8}" srcOrd="0" destOrd="0" parTransId="{D0303B4C-DFEA-4E19-99B0-A82D67DEB334}" sibTransId="{EF01F41A-7314-4F16-9ED9-F90B239ABC61}"/>
    <dgm:cxn modelId="{42BDDF1C-D28B-4297-8B9E-B9BEAFD4F7EF}" type="presOf" srcId="{5F1B1DB3-C9FA-492D-89AE-F59845CA9009}" destId="{C0D8C0FF-1E1A-4C93-BFAB-0AEE8A91CE03}" srcOrd="0" destOrd="0" presId="urn:microsoft.com/office/officeart/2018/2/layout/IconCircleList"/>
    <dgm:cxn modelId="{2F51B01F-12C7-4200-BBE0-B2239B1A6B42}" srcId="{7062BDCE-31E7-44BF-BD2F-16ED08E47245}" destId="{79A5BBF5-C284-4D20-8DCB-47224EEA0493}" srcOrd="2" destOrd="0" parTransId="{EFAC34B4-8BD6-4EEF-8929-DA69E68AC7C3}" sibTransId="{5F1B1DB3-C9FA-492D-89AE-F59845CA9009}"/>
    <dgm:cxn modelId="{D893EF3D-F5B0-4F81-B200-C21EA39AAEBE}" srcId="{7062BDCE-31E7-44BF-BD2F-16ED08E47245}" destId="{FF6068F2-B5B0-45E6-964C-3EA7858BC312}" srcOrd="3" destOrd="0" parTransId="{C165B030-56CE-44E3-80CB-30A7598C791F}" sibTransId="{4280FE41-4C3D-4C50-8920-5D1719333914}"/>
    <dgm:cxn modelId="{047E5A50-E177-4F96-B2FD-01C70FED048D}" type="presOf" srcId="{79A5BBF5-C284-4D20-8DCB-47224EEA0493}" destId="{F6B43529-E1FE-43EF-8076-7DE6983C90F2}" srcOrd="0" destOrd="0" presId="urn:microsoft.com/office/officeart/2018/2/layout/IconCircleList"/>
    <dgm:cxn modelId="{850FEE53-B2A8-4D0E-AE60-D8F49C0E304A}" type="presOf" srcId="{FFAA44EB-0774-410F-90D9-1FFDE3F4D7D8}" destId="{33A2C284-EFC4-4216-88D5-DB9DD27C5372}" srcOrd="0" destOrd="0" presId="urn:microsoft.com/office/officeart/2018/2/layout/IconCircleList"/>
    <dgm:cxn modelId="{6E480583-99A9-4A4E-B592-6A7D939342BC}" type="presOf" srcId="{7062BDCE-31E7-44BF-BD2F-16ED08E47245}" destId="{FE82F71A-BDDE-46D6-996A-04D65B0CC95B}" srcOrd="0" destOrd="0" presId="urn:microsoft.com/office/officeart/2018/2/layout/IconCircleList"/>
    <dgm:cxn modelId="{A1C9888F-5247-4847-8F87-3E5F69254714}" type="presOf" srcId="{138C3ABF-5EC2-4829-81C9-369812F8E7FC}" destId="{9C362879-23E2-4D8A-824A-443C62A12151}" srcOrd="0" destOrd="0" presId="urn:microsoft.com/office/officeart/2018/2/layout/IconCircleList"/>
    <dgm:cxn modelId="{5B949292-368C-4DE2-B8F4-E6477B70829F}" type="presOf" srcId="{EF01F41A-7314-4F16-9ED9-F90B239ABC61}" destId="{8BCF732B-E773-402A-BC4F-971A7A21632A}" srcOrd="0" destOrd="0" presId="urn:microsoft.com/office/officeart/2018/2/layout/IconCircleList"/>
    <dgm:cxn modelId="{3A06CA99-02B1-495B-BD38-2B68061AB5DB}" type="presOf" srcId="{77B8A657-2470-4BD1-9D16-39FA8CA27456}" destId="{332ED00B-2339-43AD-A810-78D380F773D7}" srcOrd="0" destOrd="0" presId="urn:microsoft.com/office/officeart/2018/2/layout/IconCircleList"/>
    <dgm:cxn modelId="{F44F31CB-3FF6-4693-B851-44B949C59AB8}" type="presOf" srcId="{FF6068F2-B5B0-45E6-964C-3EA7858BC312}" destId="{E333D344-1D81-4075-A978-6261BDB13A32}" srcOrd="0" destOrd="0" presId="urn:microsoft.com/office/officeart/2018/2/layout/IconCircleList"/>
    <dgm:cxn modelId="{539E38E3-AE2C-42EE-B024-8058EAD8953F}" srcId="{7062BDCE-31E7-44BF-BD2F-16ED08E47245}" destId="{138C3ABF-5EC2-4829-81C9-369812F8E7FC}" srcOrd="1" destOrd="0" parTransId="{B04EF132-C64B-4593-B184-5A98CF236A88}" sibTransId="{77B8A657-2470-4BD1-9D16-39FA8CA27456}"/>
    <dgm:cxn modelId="{15792A53-92E3-4FD0-9B0D-4C6549CC9C5E}" type="presParOf" srcId="{FE82F71A-BDDE-46D6-996A-04D65B0CC95B}" destId="{FF25996F-C5FE-4DE2-9B1E-93FB70CB55F7}" srcOrd="0" destOrd="0" presId="urn:microsoft.com/office/officeart/2018/2/layout/IconCircleList"/>
    <dgm:cxn modelId="{983D3444-AAFD-411E-924D-E586EE5A6BDA}" type="presParOf" srcId="{FF25996F-C5FE-4DE2-9B1E-93FB70CB55F7}" destId="{3021D737-32C4-4F60-851C-D1810774F56F}" srcOrd="0" destOrd="0" presId="urn:microsoft.com/office/officeart/2018/2/layout/IconCircleList"/>
    <dgm:cxn modelId="{7D06E43B-95F1-4C40-87B5-A8DD616D85B8}" type="presParOf" srcId="{3021D737-32C4-4F60-851C-D1810774F56F}" destId="{2153A456-3E83-441E-BEA1-13515F5AE582}" srcOrd="0" destOrd="0" presId="urn:microsoft.com/office/officeart/2018/2/layout/IconCircleList"/>
    <dgm:cxn modelId="{4ADEA932-1B02-44F0-87A6-D5ADB939A5A5}" type="presParOf" srcId="{3021D737-32C4-4F60-851C-D1810774F56F}" destId="{60A91F3E-0014-4437-85AF-625F87C9AD71}" srcOrd="1" destOrd="0" presId="urn:microsoft.com/office/officeart/2018/2/layout/IconCircleList"/>
    <dgm:cxn modelId="{5F92E110-51FD-43AC-B108-C8D97F452AEE}" type="presParOf" srcId="{3021D737-32C4-4F60-851C-D1810774F56F}" destId="{B7B6AD5A-618C-4B05-B67A-EE86675C57BA}" srcOrd="2" destOrd="0" presId="urn:microsoft.com/office/officeart/2018/2/layout/IconCircleList"/>
    <dgm:cxn modelId="{42A57858-C126-4B06-9275-EA0DBC1EC514}" type="presParOf" srcId="{3021D737-32C4-4F60-851C-D1810774F56F}" destId="{33A2C284-EFC4-4216-88D5-DB9DD27C5372}" srcOrd="3" destOrd="0" presId="urn:microsoft.com/office/officeart/2018/2/layout/IconCircleList"/>
    <dgm:cxn modelId="{092167CB-3FCD-4B46-A949-EF3160849416}" type="presParOf" srcId="{FF25996F-C5FE-4DE2-9B1E-93FB70CB55F7}" destId="{8BCF732B-E773-402A-BC4F-971A7A21632A}" srcOrd="1" destOrd="0" presId="urn:microsoft.com/office/officeart/2018/2/layout/IconCircleList"/>
    <dgm:cxn modelId="{9892DF64-D9DA-4E0C-8F8B-3CFD455B124C}" type="presParOf" srcId="{FF25996F-C5FE-4DE2-9B1E-93FB70CB55F7}" destId="{423C85B3-28BF-4494-9CF9-9D7E778CD464}" srcOrd="2" destOrd="0" presId="urn:microsoft.com/office/officeart/2018/2/layout/IconCircleList"/>
    <dgm:cxn modelId="{8BFD51E5-F3C3-4D07-A838-24D74FC5247B}" type="presParOf" srcId="{423C85B3-28BF-4494-9CF9-9D7E778CD464}" destId="{60C95BC7-45AC-4785-94B8-957009645042}" srcOrd="0" destOrd="0" presId="urn:microsoft.com/office/officeart/2018/2/layout/IconCircleList"/>
    <dgm:cxn modelId="{F53FB1B1-C996-4214-9198-67E1E00912FD}" type="presParOf" srcId="{423C85B3-28BF-4494-9CF9-9D7E778CD464}" destId="{0F9ABC92-53EF-4BA1-BF49-6737CB3990F2}" srcOrd="1" destOrd="0" presId="urn:microsoft.com/office/officeart/2018/2/layout/IconCircleList"/>
    <dgm:cxn modelId="{6B76D0CD-9989-4DB6-9A32-17CD844D3A8D}" type="presParOf" srcId="{423C85B3-28BF-4494-9CF9-9D7E778CD464}" destId="{420D23F1-1C75-4A05-937D-3A39CFF32EFC}" srcOrd="2" destOrd="0" presId="urn:microsoft.com/office/officeart/2018/2/layout/IconCircleList"/>
    <dgm:cxn modelId="{DEB191F7-0C65-4335-B8BE-B8929235E895}" type="presParOf" srcId="{423C85B3-28BF-4494-9CF9-9D7E778CD464}" destId="{9C362879-23E2-4D8A-824A-443C62A12151}" srcOrd="3" destOrd="0" presId="urn:microsoft.com/office/officeart/2018/2/layout/IconCircleList"/>
    <dgm:cxn modelId="{642C073E-431B-40DD-ADD4-A62B9F669E77}" type="presParOf" srcId="{FF25996F-C5FE-4DE2-9B1E-93FB70CB55F7}" destId="{332ED00B-2339-43AD-A810-78D380F773D7}" srcOrd="3" destOrd="0" presId="urn:microsoft.com/office/officeart/2018/2/layout/IconCircleList"/>
    <dgm:cxn modelId="{C7C3EF3C-297C-4BE9-9790-9BB44A40B74B}" type="presParOf" srcId="{FF25996F-C5FE-4DE2-9B1E-93FB70CB55F7}" destId="{58C41982-646B-4D42-9317-48B28C48781D}" srcOrd="4" destOrd="0" presId="urn:microsoft.com/office/officeart/2018/2/layout/IconCircleList"/>
    <dgm:cxn modelId="{75C70413-E0D1-4286-BC9A-78B426463271}" type="presParOf" srcId="{58C41982-646B-4D42-9317-48B28C48781D}" destId="{95971343-EE8B-44C5-9757-A3E038B10E53}" srcOrd="0" destOrd="0" presId="urn:microsoft.com/office/officeart/2018/2/layout/IconCircleList"/>
    <dgm:cxn modelId="{1D54043E-871F-42CC-8E06-62E3D0852FE3}" type="presParOf" srcId="{58C41982-646B-4D42-9317-48B28C48781D}" destId="{BA78BE6E-0CE0-4207-AC53-BF9663B3FC27}" srcOrd="1" destOrd="0" presId="urn:microsoft.com/office/officeart/2018/2/layout/IconCircleList"/>
    <dgm:cxn modelId="{D440EA82-AF94-49E7-825A-A78696394212}" type="presParOf" srcId="{58C41982-646B-4D42-9317-48B28C48781D}" destId="{7075EBD2-D8F1-49BB-A873-6D80EAF6CCE5}" srcOrd="2" destOrd="0" presId="urn:microsoft.com/office/officeart/2018/2/layout/IconCircleList"/>
    <dgm:cxn modelId="{510534AC-8906-4A4B-BBDD-95387A738C5D}" type="presParOf" srcId="{58C41982-646B-4D42-9317-48B28C48781D}" destId="{F6B43529-E1FE-43EF-8076-7DE6983C90F2}" srcOrd="3" destOrd="0" presId="urn:microsoft.com/office/officeart/2018/2/layout/IconCircleList"/>
    <dgm:cxn modelId="{29EC82DD-1574-48AD-A408-86C2B6A1819F}" type="presParOf" srcId="{FF25996F-C5FE-4DE2-9B1E-93FB70CB55F7}" destId="{C0D8C0FF-1E1A-4C93-BFAB-0AEE8A91CE03}" srcOrd="5" destOrd="0" presId="urn:microsoft.com/office/officeart/2018/2/layout/IconCircleList"/>
    <dgm:cxn modelId="{A68C7834-6817-4BE9-BEF7-888121EAD8FF}" type="presParOf" srcId="{FF25996F-C5FE-4DE2-9B1E-93FB70CB55F7}" destId="{E1C4CD2E-CFCE-4764-A1D6-3A0BBEEF61B5}" srcOrd="6" destOrd="0" presId="urn:microsoft.com/office/officeart/2018/2/layout/IconCircleList"/>
    <dgm:cxn modelId="{7B1675A6-2DE1-4AF0-A335-AE69740B908D}" type="presParOf" srcId="{E1C4CD2E-CFCE-4764-A1D6-3A0BBEEF61B5}" destId="{A12E2D4F-0B21-47D9-AB7C-99DABCAF5896}" srcOrd="0" destOrd="0" presId="urn:microsoft.com/office/officeart/2018/2/layout/IconCircleList"/>
    <dgm:cxn modelId="{53749430-71A1-4C25-BBD8-B124966EEC09}" type="presParOf" srcId="{E1C4CD2E-CFCE-4764-A1D6-3A0BBEEF61B5}" destId="{E4094768-4DE7-4FFE-BD77-8DC0727B1C99}" srcOrd="1" destOrd="0" presId="urn:microsoft.com/office/officeart/2018/2/layout/IconCircleList"/>
    <dgm:cxn modelId="{74A738FD-6A68-4DC5-A0D0-5C041F50F747}" type="presParOf" srcId="{E1C4CD2E-CFCE-4764-A1D6-3A0BBEEF61B5}" destId="{8A96DCE5-34D6-4442-8C09-C7DEC57BAA20}" srcOrd="2" destOrd="0" presId="urn:microsoft.com/office/officeart/2018/2/layout/IconCircleList"/>
    <dgm:cxn modelId="{DFC349E4-51F2-4942-B292-19A8C3A2AEA8}" type="presParOf" srcId="{E1C4CD2E-CFCE-4764-A1D6-3A0BBEEF61B5}" destId="{E333D344-1D81-4075-A978-6261BDB13A32}"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F7FF5B9-B25A-416C-9CBB-1C61FEB87FEB}"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pt>
    <dgm:pt modelId="{52D27954-9A76-4C41-8B05-B3B4E02535EA}">
      <dgm:prSet phldrT="[Text]" phldr="0"/>
      <dgm:spPr/>
      <dgm:t>
        <a:bodyPr/>
        <a:lstStyle/>
        <a:p>
          <a:pPr>
            <a:lnSpc>
              <a:spcPct val="100000"/>
            </a:lnSpc>
            <a:defRPr cap="all"/>
          </a:pPr>
          <a:r>
            <a:rPr lang="en-GB" dirty="0">
              <a:latin typeface="Arial" panose="020B0604020202020204"/>
            </a:rPr>
            <a:t>Infrastructure </a:t>
          </a:r>
          <a:br>
            <a:rPr lang="en-GB" dirty="0">
              <a:latin typeface="Arial" panose="020B0604020202020204"/>
            </a:rPr>
          </a:br>
          <a:r>
            <a:rPr lang="en-GB" dirty="0">
              <a:latin typeface="Arial" panose="020B0604020202020204"/>
            </a:rPr>
            <a:t>(graphic processing units)</a:t>
          </a:r>
          <a:endParaRPr lang="en-GB" dirty="0"/>
        </a:p>
      </dgm:t>
    </dgm:pt>
    <dgm:pt modelId="{77762FF7-A546-4977-A12F-CD810DBB1506}" type="parTrans" cxnId="{F480FCE7-1ED8-4E8C-8659-B250EA312AE9}">
      <dgm:prSet/>
      <dgm:spPr/>
      <dgm:t>
        <a:bodyPr/>
        <a:lstStyle/>
        <a:p>
          <a:endParaRPr lang="en-US"/>
        </a:p>
      </dgm:t>
    </dgm:pt>
    <dgm:pt modelId="{E35C2443-9BFA-462E-A724-C2A3B7481BB3}" type="sibTrans" cxnId="{F480FCE7-1ED8-4E8C-8659-B250EA312AE9}">
      <dgm:prSet/>
      <dgm:spPr/>
      <dgm:t>
        <a:bodyPr/>
        <a:lstStyle/>
        <a:p>
          <a:endParaRPr lang="en-GB"/>
        </a:p>
      </dgm:t>
    </dgm:pt>
    <dgm:pt modelId="{27254757-7DB2-4818-876B-488F301187B7}">
      <dgm:prSet phldrT="[Text]" phldr="0"/>
      <dgm:spPr/>
      <dgm:t>
        <a:bodyPr/>
        <a:lstStyle/>
        <a:p>
          <a:pPr rtl="0">
            <a:lnSpc>
              <a:spcPct val="100000"/>
            </a:lnSpc>
            <a:defRPr cap="all"/>
          </a:pPr>
          <a:r>
            <a:rPr lang="en-GB" dirty="0">
              <a:latin typeface="Arial" panose="020B0604020202020204"/>
            </a:rPr>
            <a:t>Software</a:t>
          </a:r>
          <a:endParaRPr lang="en-GB" dirty="0"/>
        </a:p>
      </dgm:t>
    </dgm:pt>
    <dgm:pt modelId="{0CCEC38A-92E7-45BD-A5AF-A562F4AA163D}" type="parTrans" cxnId="{93026943-C1C3-4156-8E55-1A831C095A42}">
      <dgm:prSet/>
      <dgm:spPr/>
      <dgm:t>
        <a:bodyPr/>
        <a:lstStyle/>
        <a:p>
          <a:endParaRPr lang="en-US"/>
        </a:p>
      </dgm:t>
    </dgm:pt>
    <dgm:pt modelId="{97C3572C-344C-4B9E-85A7-3BB869A51E89}" type="sibTrans" cxnId="{93026943-C1C3-4156-8E55-1A831C095A42}">
      <dgm:prSet/>
      <dgm:spPr/>
      <dgm:t>
        <a:bodyPr/>
        <a:lstStyle/>
        <a:p>
          <a:endParaRPr lang="en-GB"/>
        </a:p>
      </dgm:t>
    </dgm:pt>
    <dgm:pt modelId="{BEF4AEFE-176C-4077-AA8A-DF64D390B39C}">
      <dgm:prSet phldrT="[Text]" phldr="0"/>
      <dgm:spPr/>
      <dgm:t>
        <a:bodyPr/>
        <a:lstStyle/>
        <a:p>
          <a:pPr>
            <a:lnSpc>
              <a:spcPct val="100000"/>
            </a:lnSpc>
            <a:defRPr cap="all"/>
          </a:pPr>
          <a:r>
            <a:rPr lang="en-GB" dirty="0">
              <a:latin typeface="Arial" panose="020B0604020202020204"/>
            </a:rPr>
            <a:t>Data</a:t>
          </a:r>
          <a:endParaRPr lang="en-GB" dirty="0"/>
        </a:p>
      </dgm:t>
    </dgm:pt>
    <dgm:pt modelId="{E1BC60AB-E886-4F70-A9E0-C75C8228B88A}" type="parTrans" cxnId="{535EB539-E42A-44BC-98E2-95B100C7D416}">
      <dgm:prSet/>
      <dgm:spPr/>
      <dgm:t>
        <a:bodyPr/>
        <a:lstStyle/>
        <a:p>
          <a:endParaRPr lang="en-US"/>
        </a:p>
      </dgm:t>
    </dgm:pt>
    <dgm:pt modelId="{7669B3FD-664E-41A0-8B30-65874F99359D}" type="sibTrans" cxnId="{535EB539-E42A-44BC-98E2-95B100C7D416}">
      <dgm:prSet/>
      <dgm:spPr/>
      <dgm:t>
        <a:bodyPr/>
        <a:lstStyle/>
        <a:p>
          <a:endParaRPr lang="en-GB"/>
        </a:p>
      </dgm:t>
    </dgm:pt>
    <dgm:pt modelId="{F40569AD-9424-4BC2-945A-2BF26F9FEC54}">
      <dgm:prSet phldr="0"/>
      <dgm:spPr/>
      <dgm:t>
        <a:bodyPr/>
        <a:lstStyle/>
        <a:p>
          <a:pPr>
            <a:lnSpc>
              <a:spcPct val="100000"/>
            </a:lnSpc>
            <a:defRPr cap="all"/>
          </a:pPr>
          <a:r>
            <a:rPr lang="en-GB" dirty="0">
              <a:latin typeface="Arial" panose="020B0604020202020204"/>
            </a:rPr>
            <a:t>AI application </a:t>
          </a:r>
        </a:p>
      </dgm:t>
    </dgm:pt>
    <dgm:pt modelId="{5288DEFB-2D91-4F85-8E1F-FF35CE9C5ADB}" type="parTrans" cxnId="{2E829EC0-DDC5-4C4C-9B93-EA9A26349AAD}">
      <dgm:prSet/>
      <dgm:spPr/>
      <dgm:t>
        <a:bodyPr/>
        <a:lstStyle/>
        <a:p>
          <a:endParaRPr lang="en-US"/>
        </a:p>
      </dgm:t>
    </dgm:pt>
    <dgm:pt modelId="{C0B72A20-5447-49A1-8858-51FF1214CD6C}" type="sibTrans" cxnId="{2E829EC0-DDC5-4C4C-9B93-EA9A26349AAD}">
      <dgm:prSet/>
      <dgm:spPr/>
      <dgm:t>
        <a:bodyPr/>
        <a:lstStyle/>
        <a:p>
          <a:endParaRPr lang="en-US"/>
        </a:p>
      </dgm:t>
    </dgm:pt>
    <dgm:pt modelId="{24DAA818-4823-4980-AA18-C88AF74F3AB9}" type="pres">
      <dgm:prSet presAssocID="{4F7FF5B9-B25A-416C-9CBB-1C61FEB87FEB}" presName="root" presStyleCnt="0">
        <dgm:presLayoutVars>
          <dgm:dir/>
          <dgm:resizeHandles val="exact"/>
        </dgm:presLayoutVars>
      </dgm:prSet>
      <dgm:spPr/>
    </dgm:pt>
    <dgm:pt modelId="{C91F543D-EFFB-4F36-AA3D-4F31D1A730C2}" type="pres">
      <dgm:prSet presAssocID="{52D27954-9A76-4C41-8B05-B3B4E02535EA}" presName="compNode" presStyleCnt="0"/>
      <dgm:spPr/>
    </dgm:pt>
    <dgm:pt modelId="{377A8764-F097-4D5E-B8AC-43A3251764B3}" type="pres">
      <dgm:prSet presAssocID="{52D27954-9A76-4C41-8B05-B3B4E02535EA}" presName="iconBgRect" presStyleLbl="bgShp" presStyleIdx="0" presStyleCnt="4"/>
      <dgm:spPr/>
    </dgm:pt>
    <dgm:pt modelId="{95AA1B5E-11D1-4A6B-981C-7249AE437967}" type="pres">
      <dgm:prSet presAssocID="{52D27954-9A76-4C41-8B05-B3B4E02535EA}" presName="iconRect" presStyleLbl="node1" presStyleIdx="0" presStyleCnt="4" custLinFactNeighborY="610"/>
      <dgm:spPr>
        <a:blipFill rotWithShape="1">
          <a:blip xmlns:r="http://schemas.openxmlformats.org/officeDocument/2006/relationships" r:embed="rId1"/>
          <a:stretch>
            <a:fillRect/>
          </a:stretch>
        </a:blipFill>
        <a:ln>
          <a:noFill/>
        </a:ln>
      </dgm:spPr>
    </dgm:pt>
    <dgm:pt modelId="{B5C6C829-0AD9-4D3D-A172-3B81B5FAF9A4}" type="pres">
      <dgm:prSet presAssocID="{52D27954-9A76-4C41-8B05-B3B4E02535EA}" presName="spaceRect" presStyleCnt="0"/>
      <dgm:spPr/>
    </dgm:pt>
    <dgm:pt modelId="{43E091D8-852A-4554-BBF1-7BC9852A259F}" type="pres">
      <dgm:prSet presAssocID="{52D27954-9A76-4C41-8B05-B3B4E02535EA}" presName="textRect" presStyleLbl="revTx" presStyleIdx="0" presStyleCnt="4">
        <dgm:presLayoutVars>
          <dgm:chMax val="1"/>
          <dgm:chPref val="1"/>
        </dgm:presLayoutVars>
      </dgm:prSet>
      <dgm:spPr/>
    </dgm:pt>
    <dgm:pt modelId="{09D09A02-3A96-4163-9D4D-3EEB65554556}" type="pres">
      <dgm:prSet presAssocID="{E35C2443-9BFA-462E-A724-C2A3B7481BB3}" presName="sibTrans" presStyleCnt="0"/>
      <dgm:spPr/>
    </dgm:pt>
    <dgm:pt modelId="{26DE584C-57A0-4BA5-8B27-D80B86819EAA}" type="pres">
      <dgm:prSet presAssocID="{27254757-7DB2-4818-876B-488F301187B7}" presName="compNode" presStyleCnt="0"/>
      <dgm:spPr/>
    </dgm:pt>
    <dgm:pt modelId="{7524800C-F7CB-4E2F-9A1B-CE35608471D9}" type="pres">
      <dgm:prSet presAssocID="{27254757-7DB2-4818-876B-488F301187B7}" presName="iconBgRect" presStyleLbl="bgShp" presStyleIdx="1" presStyleCnt="4"/>
      <dgm:spPr/>
    </dgm:pt>
    <dgm:pt modelId="{0E630E92-2783-4404-B8C3-AFEB2C5FCAD6}" type="pres">
      <dgm:prSet presAssocID="{27254757-7DB2-4818-876B-488F301187B7}" presName="iconRect" presStyleLbl="node1" presStyleIdx="1" presStyleCnt="4" custLinFactNeighborX="-5136" custLinFactNeighborY="610"/>
      <dgm:spPr>
        <a:blipFill rotWithShape="1">
          <a:blip xmlns:r="http://schemas.openxmlformats.org/officeDocument/2006/relationships" r:embed="rId2"/>
          <a:stretch>
            <a:fillRect/>
          </a:stretch>
        </a:blipFill>
        <a:ln>
          <a:noFill/>
        </a:ln>
      </dgm:spPr>
      <dgm:extLst>
        <a:ext uri="{E40237B7-FDA0-4F09-8148-C483321AD2D9}">
          <dgm14:cNvPr xmlns:dgm14="http://schemas.microsoft.com/office/drawing/2010/diagram" id="0" name="" descr="City"/>
        </a:ext>
      </dgm:extLst>
    </dgm:pt>
    <dgm:pt modelId="{FB1B6747-FC82-44C2-BAAA-EF0068C207BF}" type="pres">
      <dgm:prSet presAssocID="{27254757-7DB2-4818-876B-488F301187B7}" presName="spaceRect" presStyleCnt="0"/>
      <dgm:spPr/>
    </dgm:pt>
    <dgm:pt modelId="{A7F63BBA-60BC-4D58-8FD2-92C390DE061C}" type="pres">
      <dgm:prSet presAssocID="{27254757-7DB2-4818-876B-488F301187B7}" presName="textRect" presStyleLbl="revTx" presStyleIdx="1" presStyleCnt="4">
        <dgm:presLayoutVars>
          <dgm:chMax val="1"/>
          <dgm:chPref val="1"/>
        </dgm:presLayoutVars>
      </dgm:prSet>
      <dgm:spPr/>
    </dgm:pt>
    <dgm:pt modelId="{FE52B63E-64CE-475F-85F4-E8F54C09B1B6}" type="pres">
      <dgm:prSet presAssocID="{97C3572C-344C-4B9E-85A7-3BB869A51E89}" presName="sibTrans" presStyleCnt="0"/>
      <dgm:spPr/>
    </dgm:pt>
    <dgm:pt modelId="{73912B67-E67D-4CEA-A194-83F1188D09A4}" type="pres">
      <dgm:prSet presAssocID="{BEF4AEFE-176C-4077-AA8A-DF64D390B39C}" presName="compNode" presStyleCnt="0"/>
      <dgm:spPr/>
    </dgm:pt>
    <dgm:pt modelId="{1A536F7D-AC4D-4DE3-AED0-208E8F67438C}" type="pres">
      <dgm:prSet presAssocID="{BEF4AEFE-176C-4077-AA8A-DF64D390B39C}" presName="iconBgRect" presStyleLbl="bgShp" presStyleIdx="2" presStyleCnt="4"/>
      <dgm:spPr/>
    </dgm:pt>
    <dgm:pt modelId="{259CE510-03D4-4EAB-8FDC-31FF6F53A5C3}" type="pres">
      <dgm:prSet presAssocID="{BEF4AEFE-176C-4077-AA8A-DF64D390B39C}" presName="iconRect" presStyleLbl="node1" presStyleIdx="2" presStyleCnt="4"/>
      <dgm:spPr>
        <a:blipFill>
          <a:blip xmlns:r="http://schemas.openxmlformats.org/officeDocument/2006/relationships" r:embed="rId3" cstate="hq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ar chart"/>
        </a:ext>
      </dgm:extLst>
    </dgm:pt>
    <dgm:pt modelId="{DA5F92B4-D335-4AEE-80ED-554636CE20E0}" type="pres">
      <dgm:prSet presAssocID="{BEF4AEFE-176C-4077-AA8A-DF64D390B39C}" presName="spaceRect" presStyleCnt="0"/>
      <dgm:spPr/>
    </dgm:pt>
    <dgm:pt modelId="{33A0D17E-044A-4108-8F60-3DD4EF08AED4}" type="pres">
      <dgm:prSet presAssocID="{BEF4AEFE-176C-4077-AA8A-DF64D390B39C}" presName="textRect" presStyleLbl="revTx" presStyleIdx="2" presStyleCnt="4">
        <dgm:presLayoutVars>
          <dgm:chMax val="1"/>
          <dgm:chPref val="1"/>
        </dgm:presLayoutVars>
      </dgm:prSet>
      <dgm:spPr/>
    </dgm:pt>
    <dgm:pt modelId="{89D657ED-F172-4D50-A846-6800221D076B}" type="pres">
      <dgm:prSet presAssocID="{7669B3FD-664E-41A0-8B30-65874F99359D}" presName="sibTrans" presStyleCnt="0"/>
      <dgm:spPr/>
    </dgm:pt>
    <dgm:pt modelId="{E95215FC-4148-4F11-9528-5AD31D79826E}" type="pres">
      <dgm:prSet presAssocID="{F40569AD-9424-4BC2-945A-2BF26F9FEC54}" presName="compNode" presStyleCnt="0"/>
      <dgm:spPr/>
    </dgm:pt>
    <dgm:pt modelId="{759A3FE1-09A3-4377-922E-01A9388709A8}" type="pres">
      <dgm:prSet presAssocID="{F40569AD-9424-4BC2-945A-2BF26F9FEC54}" presName="iconBgRect" presStyleLbl="bgShp" presStyleIdx="3" presStyleCnt="4"/>
      <dgm:spPr/>
    </dgm:pt>
    <dgm:pt modelId="{E55FC537-A7C7-4755-8C30-09C219CBA866}" type="pres">
      <dgm:prSet presAssocID="{F40569AD-9424-4BC2-945A-2BF26F9FEC54}" presName="iconRect" presStyleLbl="node1" presStyleIdx="3"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ead with Gears"/>
        </a:ext>
      </dgm:extLst>
    </dgm:pt>
    <dgm:pt modelId="{49677DF4-4A27-4D68-9D96-975568E0E4C1}" type="pres">
      <dgm:prSet presAssocID="{F40569AD-9424-4BC2-945A-2BF26F9FEC54}" presName="spaceRect" presStyleCnt="0"/>
      <dgm:spPr/>
    </dgm:pt>
    <dgm:pt modelId="{308B8FFD-4BF9-45A2-B948-D37D5C36F976}" type="pres">
      <dgm:prSet presAssocID="{F40569AD-9424-4BC2-945A-2BF26F9FEC54}" presName="textRect" presStyleLbl="revTx" presStyleIdx="3" presStyleCnt="4">
        <dgm:presLayoutVars>
          <dgm:chMax val="1"/>
          <dgm:chPref val="1"/>
        </dgm:presLayoutVars>
      </dgm:prSet>
      <dgm:spPr/>
    </dgm:pt>
  </dgm:ptLst>
  <dgm:cxnLst>
    <dgm:cxn modelId="{23C21B03-2184-4C98-B3B6-7902F7C60F24}" type="presOf" srcId="{4F7FF5B9-B25A-416C-9CBB-1C61FEB87FEB}" destId="{24DAA818-4823-4980-AA18-C88AF74F3AB9}" srcOrd="0" destOrd="0" presId="urn:microsoft.com/office/officeart/2018/5/layout/IconCircleLabelList"/>
    <dgm:cxn modelId="{994D6204-BA81-4944-9341-E6E6F1EFE2A5}" type="presOf" srcId="{F40569AD-9424-4BC2-945A-2BF26F9FEC54}" destId="{308B8FFD-4BF9-45A2-B948-D37D5C36F976}" srcOrd="0" destOrd="0" presId="urn:microsoft.com/office/officeart/2018/5/layout/IconCircleLabelList"/>
    <dgm:cxn modelId="{EA76F236-BCC0-4802-AC68-52BBDF5D6C8C}" type="presOf" srcId="{BEF4AEFE-176C-4077-AA8A-DF64D390B39C}" destId="{33A0D17E-044A-4108-8F60-3DD4EF08AED4}" srcOrd="0" destOrd="0" presId="urn:microsoft.com/office/officeart/2018/5/layout/IconCircleLabelList"/>
    <dgm:cxn modelId="{535EB539-E42A-44BC-98E2-95B100C7D416}" srcId="{4F7FF5B9-B25A-416C-9CBB-1C61FEB87FEB}" destId="{BEF4AEFE-176C-4077-AA8A-DF64D390B39C}" srcOrd="2" destOrd="0" parTransId="{E1BC60AB-E886-4F70-A9E0-C75C8228B88A}" sibTransId="{7669B3FD-664E-41A0-8B30-65874F99359D}"/>
    <dgm:cxn modelId="{93026943-C1C3-4156-8E55-1A831C095A42}" srcId="{4F7FF5B9-B25A-416C-9CBB-1C61FEB87FEB}" destId="{27254757-7DB2-4818-876B-488F301187B7}" srcOrd="1" destOrd="0" parTransId="{0CCEC38A-92E7-45BD-A5AF-A562F4AA163D}" sibTransId="{97C3572C-344C-4B9E-85A7-3BB869A51E89}"/>
    <dgm:cxn modelId="{7BFE1A47-8841-4C2C-B47C-4B734183B757}" type="presOf" srcId="{27254757-7DB2-4818-876B-488F301187B7}" destId="{A7F63BBA-60BC-4D58-8FD2-92C390DE061C}" srcOrd="0" destOrd="0" presId="urn:microsoft.com/office/officeart/2018/5/layout/IconCircleLabelList"/>
    <dgm:cxn modelId="{2E829EC0-DDC5-4C4C-9B93-EA9A26349AAD}" srcId="{4F7FF5B9-B25A-416C-9CBB-1C61FEB87FEB}" destId="{F40569AD-9424-4BC2-945A-2BF26F9FEC54}" srcOrd="3" destOrd="0" parTransId="{5288DEFB-2D91-4F85-8E1F-FF35CE9C5ADB}" sibTransId="{C0B72A20-5447-49A1-8858-51FF1214CD6C}"/>
    <dgm:cxn modelId="{697820D1-B1C6-40FC-BC5A-31F7FD66C654}" type="presOf" srcId="{52D27954-9A76-4C41-8B05-B3B4E02535EA}" destId="{43E091D8-852A-4554-BBF1-7BC9852A259F}" srcOrd="0" destOrd="0" presId="urn:microsoft.com/office/officeart/2018/5/layout/IconCircleLabelList"/>
    <dgm:cxn modelId="{F480FCE7-1ED8-4E8C-8659-B250EA312AE9}" srcId="{4F7FF5B9-B25A-416C-9CBB-1C61FEB87FEB}" destId="{52D27954-9A76-4C41-8B05-B3B4E02535EA}" srcOrd="0" destOrd="0" parTransId="{77762FF7-A546-4977-A12F-CD810DBB1506}" sibTransId="{E35C2443-9BFA-462E-A724-C2A3B7481BB3}"/>
    <dgm:cxn modelId="{5C48AD38-4941-40DF-8FD0-B5DD9008F44A}" type="presParOf" srcId="{24DAA818-4823-4980-AA18-C88AF74F3AB9}" destId="{C91F543D-EFFB-4F36-AA3D-4F31D1A730C2}" srcOrd="0" destOrd="0" presId="urn:microsoft.com/office/officeart/2018/5/layout/IconCircleLabelList"/>
    <dgm:cxn modelId="{3CF80F7B-6FA4-4199-9EB4-7279A7A7B5EB}" type="presParOf" srcId="{C91F543D-EFFB-4F36-AA3D-4F31D1A730C2}" destId="{377A8764-F097-4D5E-B8AC-43A3251764B3}" srcOrd="0" destOrd="0" presId="urn:microsoft.com/office/officeart/2018/5/layout/IconCircleLabelList"/>
    <dgm:cxn modelId="{8302F4AB-D0A2-48EB-A427-1E01DE334A32}" type="presParOf" srcId="{C91F543D-EFFB-4F36-AA3D-4F31D1A730C2}" destId="{95AA1B5E-11D1-4A6B-981C-7249AE437967}" srcOrd="1" destOrd="0" presId="urn:microsoft.com/office/officeart/2018/5/layout/IconCircleLabelList"/>
    <dgm:cxn modelId="{32547C6D-DCE0-4DF5-98A1-BAFB581655E7}" type="presParOf" srcId="{C91F543D-EFFB-4F36-AA3D-4F31D1A730C2}" destId="{B5C6C829-0AD9-4D3D-A172-3B81B5FAF9A4}" srcOrd="2" destOrd="0" presId="urn:microsoft.com/office/officeart/2018/5/layout/IconCircleLabelList"/>
    <dgm:cxn modelId="{96932C29-096F-47AB-A737-D34586AD139A}" type="presParOf" srcId="{C91F543D-EFFB-4F36-AA3D-4F31D1A730C2}" destId="{43E091D8-852A-4554-BBF1-7BC9852A259F}" srcOrd="3" destOrd="0" presId="urn:microsoft.com/office/officeart/2018/5/layout/IconCircleLabelList"/>
    <dgm:cxn modelId="{CEA580DD-C614-4CE8-943F-4BA84E3C239E}" type="presParOf" srcId="{24DAA818-4823-4980-AA18-C88AF74F3AB9}" destId="{09D09A02-3A96-4163-9D4D-3EEB65554556}" srcOrd="1" destOrd="0" presId="urn:microsoft.com/office/officeart/2018/5/layout/IconCircleLabelList"/>
    <dgm:cxn modelId="{108E52A0-5ECD-4A77-9244-9D538C7B8702}" type="presParOf" srcId="{24DAA818-4823-4980-AA18-C88AF74F3AB9}" destId="{26DE584C-57A0-4BA5-8B27-D80B86819EAA}" srcOrd="2" destOrd="0" presId="urn:microsoft.com/office/officeart/2018/5/layout/IconCircleLabelList"/>
    <dgm:cxn modelId="{5C739163-F3B6-420C-8FCA-6DDC30F71483}" type="presParOf" srcId="{26DE584C-57A0-4BA5-8B27-D80B86819EAA}" destId="{7524800C-F7CB-4E2F-9A1B-CE35608471D9}" srcOrd="0" destOrd="0" presId="urn:microsoft.com/office/officeart/2018/5/layout/IconCircleLabelList"/>
    <dgm:cxn modelId="{5FC4FFB9-BEF7-448E-AB8A-DDD0D778F629}" type="presParOf" srcId="{26DE584C-57A0-4BA5-8B27-D80B86819EAA}" destId="{0E630E92-2783-4404-B8C3-AFEB2C5FCAD6}" srcOrd="1" destOrd="0" presId="urn:microsoft.com/office/officeart/2018/5/layout/IconCircleLabelList"/>
    <dgm:cxn modelId="{70D7B23E-06B3-4A77-B2FD-752C8C36F037}" type="presParOf" srcId="{26DE584C-57A0-4BA5-8B27-D80B86819EAA}" destId="{FB1B6747-FC82-44C2-BAAA-EF0068C207BF}" srcOrd="2" destOrd="0" presId="urn:microsoft.com/office/officeart/2018/5/layout/IconCircleLabelList"/>
    <dgm:cxn modelId="{546F8F7D-F554-4F83-B9AE-4361DF200A49}" type="presParOf" srcId="{26DE584C-57A0-4BA5-8B27-D80B86819EAA}" destId="{A7F63BBA-60BC-4D58-8FD2-92C390DE061C}" srcOrd="3" destOrd="0" presId="urn:microsoft.com/office/officeart/2018/5/layout/IconCircleLabelList"/>
    <dgm:cxn modelId="{2509C8EB-D131-4C4C-86E4-AE3D77A5AC4F}" type="presParOf" srcId="{24DAA818-4823-4980-AA18-C88AF74F3AB9}" destId="{FE52B63E-64CE-475F-85F4-E8F54C09B1B6}" srcOrd="3" destOrd="0" presId="urn:microsoft.com/office/officeart/2018/5/layout/IconCircleLabelList"/>
    <dgm:cxn modelId="{C19A2729-821D-41F6-9D7E-95B0D4EEAF65}" type="presParOf" srcId="{24DAA818-4823-4980-AA18-C88AF74F3AB9}" destId="{73912B67-E67D-4CEA-A194-83F1188D09A4}" srcOrd="4" destOrd="0" presId="urn:microsoft.com/office/officeart/2018/5/layout/IconCircleLabelList"/>
    <dgm:cxn modelId="{588A556C-1669-4B3E-BB78-FD9FF6C85FA7}" type="presParOf" srcId="{73912B67-E67D-4CEA-A194-83F1188D09A4}" destId="{1A536F7D-AC4D-4DE3-AED0-208E8F67438C}" srcOrd="0" destOrd="0" presId="urn:microsoft.com/office/officeart/2018/5/layout/IconCircleLabelList"/>
    <dgm:cxn modelId="{00E3E493-B152-477C-9D80-E3EE51C9AE8C}" type="presParOf" srcId="{73912B67-E67D-4CEA-A194-83F1188D09A4}" destId="{259CE510-03D4-4EAB-8FDC-31FF6F53A5C3}" srcOrd="1" destOrd="0" presId="urn:microsoft.com/office/officeart/2018/5/layout/IconCircleLabelList"/>
    <dgm:cxn modelId="{76291651-D7D2-41F1-A1F9-BF63A6296C06}" type="presParOf" srcId="{73912B67-E67D-4CEA-A194-83F1188D09A4}" destId="{DA5F92B4-D335-4AEE-80ED-554636CE20E0}" srcOrd="2" destOrd="0" presId="urn:microsoft.com/office/officeart/2018/5/layout/IconCircleLabelList"/>
    <dgm:cxn modelId="{CCFBBCAD-55F8-4FD5-938D-2865A9550C70}" type="presParOf" srcId="{73912B67-E67D-4CEA-A194-83F1188D09A4}" destId="{33A0D17E-044A-4108-8F60-3DD4EF08AED4}" srcOrd="3" destOrd="0" presId="urn:microsoft.com/office/officeart/2018/5/layout/IconCircleLabelList"/>
    <dgm:cxn modelId="{741B7462-57D0-43F0-A685-00F186B32D97}" type="presParOf" srcId="{24DAA818-4823-4980-AA18-C88AF74F3AB9}" destId="{89D657ED-F172-4D50-A846-6800221D076B}" srcOrd="5" destOrd="0" presId="urn:microsoft.com/office/officeart/2018/5/layout/IconCircleLabelList"/>
    <dgm:cxn modelId="{68746F8F-F768-4D72-92B9-08A2AEF690FF}" type="presParOf" srcId="{24DAA818-4823-4980-AA18-C88AF74F3AB9}" destId="{E95215FC-4148-4F11-9528-5AD31D79826E}" srcOrd="6" destOrd="0" presId="urn:microsoft.com/office/officeart/2018/5/layout/IconCircleLabelList"/>
    <dgm:cxn modelId="{DC73D967-AE72-4089-AA55-E942E3852020}" type="presParOf" srcId="{E95215FC-4148-4F11-9528-5AD31D79826E}" destId="{759A3FE1-09A3-4377-922E-01A9388709A8}" srcOrd="0" destOrd="0" presId="urn:microsoft.com/office/officeart/2018/5/layout/IconCircleLabelList"/>
    <dgm:cxn modelId="{D2640B6C-5D3D-4C9D-93DA-8590F4E78C8F}" type="presParOf" srcId="{E95215FC-4148-4F11-9528-5AD31D79826E}" destId="{E55FC537-A7C7-4755-8C30-09C219CBA866}" srcOrd="1" destOrd="0" presId="urn:microsoft.com/office/officeart/2018/5/layout/IconCircleLabelList"/>
    <dgm:cxn modelId="{02612D11-E678-491E-A1D9-EAFAFB4C4BD6}" type="presParOf" srcId="{E95215FC-4148-4F11-9528-5AD31D79826E}" destId="{49677DF4-4A27-4D68-9D96-975568E0E4C1}" srcOrd="2" destOrd="0" presId="urn:microsoft.com/office/officeart/2018/5/layout/IconCircleLabelList"/>
    <dgm:cxn modelId="{9B9F5B7D-3CD2-4186-BBC1-8C20A2D3DD6E}" type="presParOf" srcId="{E95215FC-4148-4F11-9528-5AD31D79826E}" destId="{308B8FFD-4BF9-45A2-B948-D37D5C36F976}"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AA30124-6349-4789-B1BA-CAD93A7FDE41}" type="doc">
      <dgm:prSet loTypeId="urn:microsoft.com/office/officeart/2005/8/layout/vList2" loCatId="list" qsTypeId="urn:microsoft.com/office/officeart/2005/8/quickstyle/simple5" qsCatId="simple" csTypeId="urn:microsoft.com/office/officeart/2005/8/colors/accent0_3" csCatId="mainScheme" phldr="1"/>
      <dgm:spPr/>
      <dgm:t>
        <a:bodyPr/>
        <a:lstStyle/>
        <a:p>
          <a:endParaRPr lang="en-US"/>
        </a:p>
      </dgm:t>
    </dgm:pt>
    <dgm:pt modelId="{ACB2E8FA-BE05-4EA4-AC76-6778A03301A0}">
      <dgm:prSet/>
      <dgm:spPr/>
      <dgm:t>
        <a:bodyPr/>
        <a:lstStyle/>
        <a:p>
          <a:r>
            <a:rPr lang="en-GB"/>
            <a:t>Apptio is being acquired by IBM to address the growing complexity of IT environments in the era of digital transformation.</a:t>
          </a:r>
          <a:endParaRPr lang="en-US"/>
        </a:p>
      </dgm:t>
    </dgm:pt>
    <dgm:pt modelId="{BF0021BE-B87A-4C38-B44E-4838EA6E3474}" type="parTrans" cxnId="{058C7AA7-975B-4638-A4F4-06DCFE38014F}">
      <dgm:prSet/>
      <dgm:spPr/>
      <dgm:t>
        <a:bodyPr/>
        <a:lstStyle/>
        <a:p>
          <a:endParaRPr lang="en-US"/>
        </a:p>
      </dgm:t>
    </dgm:pt>
    <dgm:pt modelId="{B0DFE067-F2DF-4C3B-9872-0BDA4431E1BB}" type="sibTrans" cxnId="{058C7AA7-975B-4638-A4F4-06DCFE38014F}">
      <dgm:prSet/>
      <dgm:spPr/>
      <dgm:t>
        <a:bodyPr/>
        <a:lstStyle/>
        <a:p>
          <a:endParaRPr lang="en-US"/>
        </a:p>
      </dgm:t>
    </dgm:pt>
    <dgm:pt modelId="{14F30B6D-A585-4BC9-8F7D-C089400F2A53}">
      <dgm:prSet/>
      <dgm:spPr/>
      <dgm:t>
        <a:bodyPr/>
        <a:lstStyle/>
        <a:p>
          <a:r>
            <a:rPr lang="en-GB"/>
            <a:t>Apptio's solutions offer integrated visibility into technology spend across hybrid and multi-cloud setups, aligning with IBM's IT automation software and watsonx AI platform.</a:t>
          </a:r>
          <a:endParaRPr lang="en-US"/>
        </a:p>
      </dgm:t>
    </dgm:pt>
    <dgm:pt modelId="{E8BC9AAC-6660-4CB1-B009-26540D07E9FD}" type="parTrans" cxnId="{056DD1E2-8E5F-4BFB-B0F6-6195EE8260A6}">
      <dgm:prSet/>
      <dgm:spPr/>
      <dgm:t>
        <a:bodyPr/>
        <a:lstStyle/>
        <a:p>
          <a:endParaRPr lang="en-US"/>
        </a:p>
      </dgm:t>
    </dgm:pt>
    <dgm:pt modelId="{C3AD472E-AF1E-4297-8853-D6209D9ECA34}" type="sibTrans" cxnId="{056DD1E2-8E5F-4BFB-B0F6-6195EE8260A6}">
      <dgm:prSet/>
      <dgm:spPr/>
      <dgm:t>
        <a:bodyPr/>
        <a:lstStyle/>
        <a:p>
          <a:endParaRPr lang="en-US"/>
        </a:p>
      </dgm:t>
    </dgm:pt>
    <dgm:pt modelId="{F030F308-76D7-4314-B178-B3399BB11219}">
      <dgm:prSet/>
      <dgm:spPr/>
      <dgm:t>
        <a:bodyPr/>
        <a:lstStyle/>
        <a:p>
          <a:r>
            <a:rPr lang="en-GB"/>
            <a:t>Apptio serves over 1,500 clients, including more than half of the Fortune 100, and partners with major cloud providers and technology companies.</a:t>
          </a:r>
          <a:endParaRPr lang="en-US"/>
        </a:p>
      </dgm:t>
    </dgm:pt>
    <dgm:pt modelId="{DFB3C3DD-E3AD-4739-A489-20FB6DEAAA1E}" type="parTrans" cxnId="{79229F73-E9E3-41AD-836C-95424B2CDDC7}">
      <dgm:prSet/>
      <dgm:spPr/>
      <dgm:t>
        <a:bodyPr/>
        <a:lstStyle/>
        <a:p>
          <a:endParaRPr lang="en-US"/>
        </a:p>
      </dgm:t>
    </dgm:pt>
    <dgm:pt modelId="{1F33B8CE-D932-4D07-8CE8-6AAD0D332A1E}" type="sibTrans" cxnId="{79229F73-E9E3-41AD-836C-95424B2CDDC7}">
      <dgm:prSet/>
      <dgm:spPr/>
      <dgm:t>
        <a:bodyPr/>
        <a:lstStyle/>
        <a:p>
          <a:endParaRPr lang="en-US"/>
        </a:p>
      </dgm:t>
    </dgm:pt>
    <dgm:pt modelId="{932E8334-3038-464E-A329-76FE25F7BEFE}">
      <dgm:prSet/>
      <dgm:spPr/>
      <dgm:t>
        <a:bodyPr/>
        <a:lstStyle/>
        <a:p>
          <a:r>
            <a:rPr lang="en-GB" dirty="0"/>
            <a:t>The acquisition brings $450 billion of anonymized IT spend data to IBM, enhancing insights for clients and partners.</a:t>
          </a:r>
          <a:endParaRPr lang="en-US" dirty="0"/>
        </a:p>
      </dgm:t>
    </dgm:pt>
    <dgm:pt modelId="{A0CFFAEA-925D-47E3-8743-45F664A996E5}" type="parTrans" cxnId="{9652B8B3-86D8-4EDC-A274-76E471932CE2}">
      <dgm:prSet/>
      <dgm:spPr/>
      <dgm:t>
        <a:bodyPr/>
        <a:lstStyle/>
        <a:p>
          <a:endParaRPr lang="en-US"/>
        </a:p>
      </dgm:t>
    </dgm:pt>
    <dgm:pt modelId="{36894968-A113-4C95-B047-F92A5346DFF8}" type="sibTrans" cxnId="{9652B8B3-86D8-4EDC-A274-76E471932CE2}">
      <dgm:prSet/>
      <dgm:spPr/>
      <dgm:t>
        <a:bodyPr/>
        <a:lstStyle/>
        <a:p>
          <a:endParaRPr lang="en-US"/>
        </a:p>
      </dgm:t>
    </dgm:pt>
    <dgm:pt modelId="{4E775DAC-572E-484A-BF1E-2929CD6F86AA}">
      <dgm:prSet/>
      <dgm:spPr/>
      <dgm:t>
        <a:bodyPr/>
        <a:lstStyle/>
        <a:p>
          <a:r>
            <a:rPr lang="en-GB"/>
            <a:t>The deal is part of IBM's strategic focus on hybrid cloud and AI and is expected to create synergies across various growth areas, including automation, Red Hat, AI, and consulting, benefiting clients worldwide.</a:t>
          </a:r>
          <a:endParaRPr lang="en-US"/>
        </a:p>
      </dgm:t>
    </dgm:pt>
    <dgm:pt modelId="{58077B30-D10B-4612-9480-C62EC2BAC5CC}" type="parTrans" cxnId="{DA06E5EC-4E41-4FAA-B294-53172216FDC1}">
      <dgm:prSet/>
      <dgm:spPr/>
      <dgm:t>
        <a:bodyPr/>
        <a:lstStyle/>
        <a:p>
          <a:endParaRPr lang="en-US"/>
        </a:p>
      </dgm:t>
    </dgm:pt>
    <dgm:pt modelId="{3085B4F2-4330-4313-85E8-123FDDCDBAF7}" type="sibTrans" cxnId="{DA06E5EC-4E41-4FAA-B294-53172216FDC1}">
      <dgm:prSet/>
      <dgm:spPr/>
      <dgm:t>
        <a:bodyPr/>
        <a:lstStyle/>
        <a:p>
          <a:endParaRPr lang="en-US"/>
        </a:p>
      </dgm:t>
    </dgm:pt>
    <dgm:pt modelId="{32E69E37-DA95-481A-8350-E62C2816F797}" type="pres">
      <dgm:prSet presAssocID="{5AA30124-6349-4789-B1BA-CAD93A7FDE41}" presName="linear" presStyleCnt="0">
        <dgm:presLayoutVars>
          <dgm:animLvl val="lvl"/>
          <dgm:resizeHandles val="exact"/>
        </dgm:presLayoutVars>
      </dgm:prSet>
      <dgm:spPr/>
    </dgm:pt>
    <dgm:pt modelId="{811C5F06-A502-42C7-BAA8-87A8F51FD546}" type="pres">
      <dgm:prSet presAssocID="{ACB2E8FA-BE05-4EA4-AC76-6778A03301A0}" presName="parentText" presStyleLbl="node1" presStyleIdx="0" presStyleCnt="5">
        <dgm:presLayoutVars>
          <dgm:chMax val="0"/>
          <dgm:bulletEnabled val="1"/>
        </dgm:presLayoutVars>
      </dgm:prSet>
      <dgm:spPr/>
    </dgm:pt>
    <dgm:pt modelId="{146A02E5-5B3F-4F39-A48E-E0B55CCB8119}" type="pres">
      <dgm:prSet presAssocID="{B0DFE067-F2DF-4C3B-9872-0BDA4431E1BB}" presName="spacer" presStyleCnt="0"/>
      <dgm:spPr/>
    </dgm:pt>
    <dgm:pt modelId="{8ABADD71-8C34-4D7E-91B3-A3374F425F2C}" type="pres">
      <dgm:prSet presAssocID="{14F30B6D-A585-4BC9-8F7D-C089400F2A53}" presName="parentText" presStyleLbl="node1" presStyleIdx="1" presStyleCnt="5">
        <dgm:presLayoutVars>
          <dgm:chMax val="0"/>
          <dgm:bulletEnabled val="1"/>
        </dgm:presLayoutVars>
      </dgm:prSet>
      <dgm:spPr/>
    </dgm:pt>
    <dgm:pt modelId="{7E86B1AB-769A-465A-97AC-A4DD1EEED848}" type="pres">
      <dgm:prSet presAssocID="{C3AD472E-AF1E-4297-8853-D6209D9ECA34}" presName="spacer" presStyleCnt="0"/>
      <dgm:spPr/>
    </dgm:pt>
    <dgm:pt modelId="{DA5C1B18-89DD-4542-AC1D-6EDE578F7DE0}" type="pres">
      <dgm:prSet presAssocID="{F030F308-76D7-4314-B178-B3399BB11219}" presName="parentText" presStyleLbl="node1" presStyleIdx="2" presStyleCnt="5">
        <dgm:presLayoutVars>
          <dgm:chMax val="0"/>
          <dgm:bulletEnabled val="1"/>
        </dgm:presLayoutVars>
      </dgm:prSet>
      <dgm:spPr/>
    </dgm:pt>
    <dgm:pt modelId="{DAD2C000-EBD3-44DC-9227-5E1A55D433A8}" type="pres">
      <dgm:prSet presAssocID="{1F33B8CE-D932-4D07-8CE8-6AAD0D332A1E}" presName="spacer" presStyleCnt="0"/>
      <dgm:spPr/>
    </dgm:pt>
    <dgm:pt modelId="{5FC9A328-1993-4980-A5F3-D7A25534AFE2}" type="pres">
      <dgm:prSet presAssocID="{932E8334-3038-464E-A329-76FE25F7BEFE}" presName="parentText" presStyleLbl="node1" presStyleIdx="3" presStyleCnt="5">
        <dgm:presLayoutVars>
          <dgm:chMax val="0"/>
          <dgm:bulletEnabled val="1"/>
        </dgm:presLayoutVars>
      </dgm:prSet>
      <dgm:spPr/>
    </dgm:pt>
    <dgm:pt modelId="{64A76D54-3866-4532-9E64-2874E6CDAAA2}" type="pres">
      <dgm:prSet presAssocID="{36894968-A113-4C95-B047-F92A5346DFF8}" presName="spacer" presStyleCnt="0"/>
      <dgm:spPr/>
    </dgm:pt>
    <dgm:pt modelId="{73D7AC5F-6A2D-412B-8998-3C722C74024F}" type="pres">
      <dgm:prSet presAssocID="{4E775DAC-572E-484A-BF1E-2929CD6F86AA}" presName="parentText" presStyleLbl="node1" presStyleIdx="4" presStyleCnt="5">
        <dgm:presLayoutVars>
          <dgm:chMax val="0"/>
          <dgm:bulletEnabled val="1"/>
        </dgm:presLayoutVars>
      </dgm:prSet>
      <dgm:spPr/>
    </dgm:pt>
  </dgm:ptLst>
  <dgm:cxnLst>
    <dgm:cxn modelId="{DE38FA04-1C14-4CBA-9A0A-C8BB5A218549}" type="presOf" srcId="{5AA30124-6349-4789-B1BA-CAD93A7FDE41}" destId="{32E69E37-DA95-481A-8350-E62C2816F797}" srcOrd="0" destOrd="0" presId="urn:microsoft.com/office/officeart/2005/8/layout/vList2"/>
    <dgm:cxn modelId="{37A81C0F-C15D-418A-ACAE-4B4319EA3899}" type="presOf" srcId="{932E8334-3038-464E-A329-76FE25F7BEFE}" destId="{5FC9A328-1993-4980-A5F3-D7A25534AFE2}" srcOrd="0" destOrd="0" presId="urn:microsoft.com/office/officeart/2005/8/layout/vList2"/>
    <dgm:cxn modelId="{4EB68753-3514-4CFA-B99C-AA872629A0E9}" type="presOf" srcId="{F030F308-76D7-4314-B178-B3399BB11219}" destId="{DA5C1B18-89DD-4542-AC1D-6EDE578F7DE0}" srcOrd="0" destOrd="0" presId="urn:microsoft.com/office/officeart/2005/8/layout/vList2"/>
    <dgm:cxn modelId="{79229F73-E9E3-41AD-836C-95424B2CDDC7}" srcId="{5AA30124-6349-4789-B1BA-CAD93A7FDE41}" destId="{F030F308-76D7-4314-B178-B3399BB11219}" srcOrd="2" destOrd="0" parTransId="{DFB3C3DD-E3AD-4739-A489-20FB6DEAAA1E}" sibTransId="{1F33B8CE-D932-4D07-8CE8-6AAD0D332A1E}"/>
    <dgm:cxn modelId="{CBBF8C94-276D-4104-ACBB-8F5F5910058C}" type="presOf" srcId="{14F30B6D-A585-4BC9-8F7D-C089400F2A53}" destId="{8ABADD71-8C34-4D7E-91B3-A3374F425F2C}" srcOrd="0" destOrd="0" presId="urn:microsoft.com/office/officeart/2005/8/layout/vList2"/>
    <dgm:cxn modelId="{058C7AA7-975B-4638-A4F4-06DCFE38014F}" srcId="{5AA30124-6349-4789-B1BA-CAD93A7FDE41}" destId="{ACB2E8FA-BE05-4EA4-AC76-6778A03301A0}" srcOrd="0" destOrd="0" parTransId="{BF0021BE-B87A-4C38-B44E-4838EA6E3474}" sibTransId="{B0DFE067-F2DF-4C3B-9872-0BDA4431E1BB}"/>
    <dgm:cxn modelId="{9652B8B3-86D8-4EDC-A274-76E471932CE2}" srcId="{5AA30124-6349-4789-B1BA-CAD93A7FDE41}" destId="{932E8334-3038-464E-A329-76FE25F7BEFE}" srcOrd="3" destOrd="0" parTransId="{A0CFFAEA-925D-47E3-8743-45F664A996E5}" sibTransId="{36894968-A113-4C95-B047-F92A5346DFF8}"/>
    <dgm:cxn modelId="{7FB2C8E1-6E3B-48FC-91FC-10F7619BADDE}" type="presOf" srcId="{4E775DAC-572E-484A-BF1E-2929CD6F86AA}" destId="{73D7AC5F-6A2D-412B-8998-3C722C74024F}" srcOrd="0" destOrd="0" presId="urn:microsoft.com/office/officeart/2005/8/layout/vList2"/>
    <dgm:cxn modelId="{056DD1E2-8E5F-4BFB-B0F6-6195EE8260A6}" srcId="{5AA30124-6349-4789-B1BA-CAD93A7FDE41}" destId="{14F30B6D-A585-4BC9-8F7D-C089400F2A53}" srcOrd="1" destOrd="0" parTransId="{E8BC9AAC-6660-4CB1-B009-26540D07E9FD}" sibTransId="{C3AD472E-AF1E-4297-8853-D6209D9ECA34}"/>
    <dgm:cxn modelId="{DA06E5EC-4E41-4FAA-B294-53172216FDC1}" srcId="{5AA30124-6349-4789-B1BA-CAD93A7FDE41}" destId="{4E775DAC-572E-484A-BF1E-2929CD6F86AA}" srcOrd="4" destOrd="0" parTransId="{58077B30-D10B-4612-9480-C62EC2BAC5CC}" sibTransId="{3085B4F2-4330-4313-85E8-123FDDCDBAF7}"/>
    <dgm:cxn modelId="{172A76F2-25A3-4CC6-B158-3D13074B28CA}" type="presOf" srcId="{ACB2E8FA-BE05-4EA4-AC76-6778A03301A0}" destId="{811C5F06-A502-42C7-BAA8-87A8F51FD546}" srcOrd="0" destOrd="0" presId="urn:microsoft.com/office/officeart/2005/8/layout/vList2"/>
    <dgm:cxn modelId="{36DB6693-3963-4A3F-85A3-1DC3C4008BFA}" type="presParOf" srcId="{32E69E37-DA95-481A-8350-E62C2816F797}" destId="{811C5F06-A502-42C7-BAA8-87A8F51FD546}" srcOrd="0" destOrd="0" presId="urn:microsoft.com/office/officeart/2005/8/layout/vList2"/>
    <dgm:cxn modelId="{C6E67F22-2E08-46DA-A788-D52DEC960AE0}" type="presParOf" srcId="{32E69E37-DA95-481A-8350-E62C2816F797}" destId="{146A02E5-5B3F-4F39-A48E-E0B55CCB8119}" srcOrd="1" destOrd="0" presId="urn:microsoft.com/office/officeart/2005/8/layout/vList2"/>
    <dgm:cxn modelId="{C9792F86-A9F0-4E3B-A070-74ABEAF6679A}" type="presParOf" srcId="{32E69E37-DA95-481A-8350-E62C2816F797}" destId="{8ABADD71-8C34-4D7E-91B3-A3374F425F2C}" srcOrd="2" destOrd="0" presId="urn:microsoft.com/office/officeart/2005/8/layout/vList2"/>
    <dgm:cxn modelId="{A6B0C709-334E-4E2C-9B97-3E48063E746A}" type="presParOf" srcId="{32E69E37-DA95-481A-8350-E62C2816F797}" destId="{7E86B1AB-769A-465A-97AC-A4DD1EEED848}" srcOrd="3" destOrd="0" presId="urn:microsoft.com/office/officeart/2005/8/layout/vList2"/>
    <dgm:cxn modelId="{A64ABFEE-60FA-454F-8DFE-549AA8054D51}" type="presParOf" srcId="{32E69E37-DA95-481A-8350-E62C2816F797}" destId="{DA5C1B18-89DD-4542-AC1D-6EDE578F7DE0}" srcOrd="4" destOrd="0" presId="urn:microsoft.com/office/officeart/2005/8/layout/vList2"/>
    <dgm:cxn modelId="{DDE1A5F1-C477-4D74-A21A-6C27B395DFCC}" type="presParOf" srcId="{32E69E37-DA95-481A-8350-E62C2816F797}" destId="{DAD2C000-EBD3-44DC-9227-5E1A55D433A8}" srcOrd="5" destOrd="0" presId="urn:microsoft.com/office/officeart/2005/8/layout/vList2"/>
    <dgm:cxn modelId="{C1F114DE-36D5-42BF-B017-36ABA0865CA3}" type="presParOf" srcId="{32E69E37-DA95-481A-8350-E62C2816F797}" destId="{5FC9A328-1993-4980-A5F3-D7A25534AFE2}" srcOrd="6" destOrd="0" presId="urn:microsoft.com/office/officeart/2005/8/layout/vList2"/>
    <dgm:cxn modelId="{FC3D1087-3568-4DC6-90FF-06746F6B67A7}" type="presParOf" srcId="{32E69E37-DA95-481A-8350-E62C2816F797}" destId="{64A76D54-3866-4532-9E64-2874E6CDAAA2}" srcOrd="7" destOrd="0" presId="urn:microsoft.com/office/officeart/2005/8/layout/vList2"/>
    <dgm:cxn modelId="{CC5DC700-76CD-4879-873E-279F91E23A9D}" type="presParOf" srcId="{32E69E37-DA95-481A-8350-E62C2816F797}" destId="{73D7AC5F-6A2D-412B-8998-3C722C74024F}" srcOrd="8"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FBF992FF-681D-497A-9126-B0617B1264AB}" type="doc">
      <dgm:prSet loTypeId="urn:microsoft.com/office/officeart/2018/2/layout/IconCircleList" loCatId="icon" qsTypeId="urn:microsoft.com/office/officeart/2005/8/quickstyle/simple1" qsCatId="simple" csTypeId="urn:microsoft.com/office/officeart/2018/5/colors/Iconchunking_neutralicon_accent2_2" csCatId="accent2" phldr="1"/>
      <dgm:spPr/>
      <dgm:t>
        <a:bodyPr/>
        <a:lstStyle/>
        <a:p>
          <a:endParaRPr lang="en-US"/>
        </a:p>
      </dgm:t>
    </dgm:pt>
    <dgm:pt modelId="{056EB47C-070C-42CD-9E7E-A59BD724A8CE}">
      <dgm:prSet/>
      <dgm:spPr/>
      <dgm:t>
        <a:bodyPr/>
        <a:lstStyle/>
        <a:p>
          <a:r>
            <a:rPr lang="en-US" dirty="0"/>
            <a:t>Increasing competition in cloud computing market. Cloud computing market is new and lucrative market that has a lot of growth potential. The possible profits attract many newcomers and startups and threaten to take the market share from IBM. </a:t>
          </a:r>
        </a:p>
      </dgm:t>
    </dgm:pt>
    <dgm:pt modelId="{CE8E44C8-BF21-4932-B2F5-D547748E7909}" type="parTrans" cxnId="{5A4DA4D4-A114-42D6-B308-9BCCF5D13075}">
      <dgm:prSet/>
      <dgm:spPr/>
      <dgm:t>
        <a:bodyPr/>
        <a:lstStyle/>
        <a:p>
          <a:endParaRPr lang="en-US"/>
        </a:p>
      </dgm:t>
    </dgm:pt>
    <dgm:pt modelId="{AABFC418-40F5-4DB3-B27A-33EC6A8DA3AC}" type="sibTrans" cxnId="{5A4DA4D4-A114-42D6-B308-9BCCF5D13075}">
      <dgm:prSet/>
      <dgm:spPr/>
      <dgm:t>
        <a:bodyPr/>
        <a:lstStyle/>
        <a:p>
          <a:endParaRPr lang="en-US"/>
        </a:p>
      </dgm:t>
    </dgm:pt>
    <dgm:pt modelId="{23D69831-26B1-43B6-AF1E-D6E2027A8847}">
      <dgm:prSet/>
      <dgm:spPr/>
      <dgm:t>
        <a:bodyPr/>
        <a:lstStyle/>
        <a:p>
          <a:r>
            <a:rPr lang="en-US"/>
            <a:t>Slowing growth of world economy. As mentioned earlier, IBM sales heavily depend on the enterprises’ willingness to make huge investments into IT infrastructure, which is far from the first option during the times of slow economy growth. While this scenario is not forecasted for the whole world during 2013 and 2014, some regions, like Europe, will still struggle to grow.</a:t>
          </a:r>
        </a:p>
      </dgm:t>
    </dgm:pt>
    <dgm:pt modelId="{2D734F79-510A-4DA5-8285-B88D0BA4AD11}" type="parTrans" cxnId="{622CA1C9-ED92-481B-80E0-9BF0C98CC667}">
      <dgm:prSet/>
      <dgm:spPr/>
      <dgm:t>
        <a:bodyPr/>
        <a:lstStyle/>
        <a:p>
          <a:endParaRPr lang="en-US"/>
        </a:p>
      </dgm:t>
    </dgm:pt>
    <dgm:pt modelId="{42AA38A3-53B3-4013-8AF4-9698FD33D8F4}" type="sibTrans" cxnId="{622CA1C9-ED92-481B-80E0-9BF0C98CC667}">
      <dgm:prSet/>
      <dgm:spPr/>
      <dgm:t>
        <a:bodyPr/>
        <a:lstStyle/>
        <a:p>
          <a:endParaRPr lang="en-US"/>
        </a:p>
      </dgm:t>
    </dgm:pt>
    <dgm:pt modelId="{BF886A59-26E5-4F95-BC70-D388A68A10EC}" type="pres">
      <dgm:prSet presAssocID="{FBF992FF-681D-497A-9126-B0617B1264AB}" presName="root" presStyleCnt="0">
        <dgm:presLayoutVars>
          <dgm:dir/>
          <dgm:resizeHandles val="exact"/>
        </dgm:presLayoutVars>
      </dgm:prSet>
      <dgm:spPr/>
    </dgm:pt>
    <dgm:pt modelId="{22BA5215-AA4F-485C-9480-F1F42380B406}" type="pres">
      <dgm:prSet presAssocID="{FBF992FF-681D-497A-9126-B0617B1264AB}" presName="container" presStyleCnt="0">
        <dgm:presLayoutVars>
          <dgm:dir/>
          <dgm:resizeHandles val="exact"/>
        </dgm:presLayoutVars>
      </dgm:prSet>
      <dgm:spPr/>
    </dgm:pt>
    <dgm:pt modelId="{437047CA-F247-402D-950A-FC8201E3C631}" type="pres">
      <dgm:prSet presAssocID="{056EB47C-070C-42CD-9E7E-A59BD724A8CE}" presName="compNode" presStyleCnt="0"/>
      <dgm:spPr/>
    </dgm:pt>
    <dgm:pt modelId="{2FFADA44-C89A-4C78-8BA7-9778DDE3C152}" type="pres">
      <dgm:prSet presAssocID="{056EB47C-070C-42CD-9E7E-A59BD724A8CE}" presName="iconBgRect" presStyleLbl="bgShp" presStyleIdx="0" presStyleCnt="2"/>
      <dgm:spPr/>
    </dgm:pt>
    <dgm:pt modelId="{AE995167-1631-4730-BB3D-1204C8034BA3}" type="pres">
      <dgm:prSet presAssocID="{056EB47C-070C-42CD-9E7E-A59BD724A8CE}" presName="iconRect" presStyleLbl="node1" presStyleIdx="0" presStyleCnt="2"/>
      <dgm:spPr>
        <a:blipFill>
          <a:blip xmlns:r="http://schemas.openxmlformats.org/officeDocument/2006/relationships" r:embed="rId1" cstate="hqprint">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loud Computing"/>
        </a:ext>
      </dgm:extLst>
    </dgm:pt>
    <dgm:pt modelId="{BE3DE384-B06E-4BAF-B50B-9964DEF92A4A}" type="pres">
      <dgm:prSet presAssocID="{056EB47C-070C-42CD-9E7E-A59BD724A8CE}" presName="spaceRect" presStyleCnt="0"/>
      <dgm:spPr/>
    </dgm:pt>
    <dgm:pt modelId="{C4F1661B-4E6C-4352-BB40-1AE52DD8924F}" type="pres">
      <dgm:prSet presAssocID="{056EB47C-070C-42CD-9E7E-A59BD724A8CE}" presName="textRect" presStyleLbl="revTx" presStyleIdx="0" presStyleCnt="2">
        <dgm:presLayoutVars>
          <dgm:chMax val="1"/>
          <dgm:chPref val="1"/>
        </dgm:presLayoutVars>
      </dgm:prSet>
      <dgm:spPr/>
    </dgm:pt>
    <dgm:pt modelId="{E69FD7F6-666B-4480-B3D0-B319DDC902E7}" type="pres">
      <dgm:prSet presAssocID="{AABFC418-40F5-4DB3-B27A-33EC6A8DA3AC}" presName="sibTrans" presStyleLbl="sibTrans2D1" presStyleIdx="0" presStyleCnt="0"/>
      <dgm:spPr/>
    </dgm:pt>
    <dgm:pt modelId="{2461305C-BDAF-4F9B-8939-1BE142BDF4D8}" type="pres">
      <dgm:prSet presAssocID="{23D69831-26B1-43B6-AF1E-D6E2027A8847}" presName="compNode" presStyleCnt="0"/>
      <dgm:spPr/>
    </dgm:pt>
    <dgm:pt modelId="{2F7ED5A5-7E45-4588-9690-4516E7B4C49B}" type="pres">
      <dgm:prSet presAssocID="{23D69831-26B1-43B6-AF1E-D6E2027A8847}" presName="iconBgRect" presStyleLbl="bgShp" presStyleIdx="1" presStyleCnt="2"/>
      <dgm:spPr/>
    </dgm:pt>
    <dgm:pt modelId="{A54050DA-AEAA-45FB-8652-A783CA44E346}" type="pres">
      <dgm:prSet presAssocID="{23D69831-26B1-43B6-AF1E-D6E2027A8847}" presName="iconRect" presStyleLbl="node1" presStyleIdx="1" presStyleCnt="2"/>
      <dgm:spPr>
        <a:blipFill>
          <a:blip xmlns:r="http://schemas.openxmlformats.org/officeDocument/2006/relationships" r:embed="rId3" cstate="hq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usiness Growth"/>
        </a:ext>
      </dgm:extLst>
    </dgm:pt>
    <dgm:pt modelId="{2797F993-63CD-463D-8EE6-D8ADE8901C77}" type="pres">
      <dgm:prSet presAssocID="{23D69831-26B1-43B6-AF1E-D6E2027A8847}" presName="spaceRect" presStyleCnt="0"/>
      <dgm:spPr/>
    </dgm:pt>
    <dgm:pt modelId="{3BC026EF-FF87-4972-9A84-06925C413830}" type="pres">
      <dgm:prSet presAssocID="{23D69831-26B1-43B6-AF1E-D6E2027A8847}" presName="textRect" presStyleLbl="revTx" presStyleIdx="1" presStyleCnt="2">
        <dgm:presLayoutVars>
          <dgm:chMax val="1"/>
          <dgm:chPref val="1"/>
        </dgm:presLayoutVars>
      </dgm:prSet>
      <dgm:spPr/>
    </dgm:pt>
  </dgm:ptLst>
  <dgm:cxnLst>
    <dgm:cxn modelId="{6C227D9A-19E1-4E3A-B9C4-B0C14E7D8BE1}" type="presOf" srcId="{056EB47C-070C-42CD-9E7E-A59BD724A8CE}" destId="{C4F1661B-4E6C-4352-BB40-1AE52DD8924F}" srcOrd="0" destOrd="0" presId="urn:microsoft.com/office/officeart/2018/2/layout/IconCircleList"/>
    <dgm:cxn modelId="{622CA1C9-ED92-481B-80E0-9BF0C98CC667}" srcId="{FBF992FF-681D-497A-9126-B0617B1264AB}" destId="{23D69831-26B1-43B6-AF1E-D6E2027A8847}" srcOrd="1" destOrd="0" parTransId="{2D734F79-510A-4DA5-8285-B88D0BA4AD11}" sibTransId="{42AA38A3-53B3-4013-8AF4-9698FD33D8F4}"/>
    <dgm:cxn modelId="{E83174CA-4065-43E3-B711-D4D433E97590}" type="presOf" srcId="{23D69831-26B1-43B6-AF1E-D6E2027A8847}" destId="{3BC026EF-FF87-4972-9A84-06925C413830}" srcOrd="0" destOrd="0" presId="urn:microsoft.com/office/officeart/2018/2/layout/IconCircleList"/>
    <dgm:cxn modelId="{023ABECA-3B87-4015-BF70-2ACE4102D741}" type="presOf" srcId="{AABFC418-40F5-4DB3-B27A-33EC6A8DA3AC}" destId="{E69FD7F6-666B-4480-B3D0-B319DDC902E7}" srcOrd="0" destOrd="0" presId="urn:microsoft.com/office/officeart/2018/2/layout/IconCircleList"/>
    <dgm:cxn modelId="{5A4DA4D4-A114-42D6-B308-9BCCF5D13075}" srcId="{FBF992FF-681D-497A-9126-B0617B1264AB}" destId="{056EB47C-070C-42CD-9E7E-A59BD724A8CE}" srcOrd="0" destOrd="0" parTransId="{CE8E44C8-BF21-4932-B2F5-D547748E7909}" sibTransId="{AABFC418-40F5-4DB3-B27A-33EC6A8DA3AC}"/>
    <dgm:cxn modelId="{6D0EF0DD-ABEA-4958-8ECE-35EB14B2395C}" type="presOf" srcId="{FBF992FF-681D-497A-9126-B0617B1264AB}" destId="{BF886A59-26E5-4F95-BC70-D388A68A10EC}" srcOrd="0" destOrd="0" presId="urn:microsoft.com/office/officeart/2018/2/layout/IconCircleList"/>
    <dgm:cxn modelId="{6FAF3D21-18BD-4F50-916B-0C95B84B6913}" type="presParOf" srcId="{BF886A59-26E5-4F95-BC70-D388A68A10EC}" destId="{22BA5215-AA4F-485C-9480-F1F42380B406}" srcOrd="0" destOrd="0" presId="urn:microsoft.com/office/officeart/2018/2/layout/IconCircleList"/>
    <dgm:cxn modelId="{037E20C4-F315-49BE-B145-6A537B701EFD}" type="presParOf" srcId="{22BA5215-AA4F-485C-9480-F1F42380B406}" destId="{437047CA-F247-402D-950A-FC8201E3C631}" srcOrd="0" destOrd="0" presId="urn:microsoft.com/office/officeart/2018/2/layout/IconCircleList"/>
    <dgm:cxn modelId="{0E441D11-F072-4E61-BBF5-94DC3EDE8B01}" type="presParOf" srcId="{437047CA-F247-402D-950A-FC8201E3C631}" destId="{2FFADA44-C89A-4C78-8BA7-9778DDE3C152}" srcOrd="0" destOrd="0" presId="urn:microsoft.com/office/officeart/2018/2/layout/IconCircleList"/>
    <dgm:cxn modelId="{2CF06C82-2BAF-48A2-BDFF-48C52C672ED9}" type="presParOf" srcId="{437047CA-F247-402D-950A-FC8201E3C631}" destId="{AE995167-1631-4730-BB3D-1204C8034BA3}" srcOrd="1" destOrd="0" presId="urn:microsoft.com/office/officeart/2018/2/layout/IconCircleList"/>
    <dgm:cxn modelId="{7E91956B-FCFA-457B-86AE-4EE5173FFE74}" type="presParOf" srcId="{437047CA-F247-402D-950A-FC8201E3C631}" destId="{BE3DE384-B06E-4BAF-B50B-9964DEF92A4A}" srcOrd="2" destOrd="0" presId="urn:microsoft.com/office/officeart/2018/2/layout/IconCircleList"/>
    <dgm:cxn modelId="{F51791CF-5448-4E24-A26C-17A6F9F9ED7D}" type="presParOf" srcId="{437047CA-F247-402D-950A-FC8201E3C631}" destId="{C4F1661B-4E6C-4352-BB40-1AE52DD8924F}" srcOrd="3" destOrd="0" presId="urn:microsoft.com/office/officeart/2018/2/layout/IconCircleList"/>
    <dgm:cxn modelId="{B1F6394D-51EE-46D1-99DA-77477728256C}" type="presParOf" srcId="{22BA5215-AA4F-485C-9480-F1F42380B406}" destId="{E69FD7F6-666B-4480-B3D0-B319DDC902E7}" srcOrd="1" destOrd="0" presId="urn:microsoft.com/office/officeart/2018/2/layout/IconCircleList"/>
    <dgm:cxn modelId="{707ABBB0-2F50-4ECA-985E-96CCDC14AE87}" type="presParOf" srcId="{22BA5215-AA4F-485C-9480-F1F42380B406}" destId="{2461305C-BDAF-4F9B-8939-1BE142BDF4D8}" srcOrd="2" destOrd="0" presId="urn:microsoft.com/office/officeart/2018/2/layout/IconCircleList"/>
    <dgm:cxn modelId="{716458C5-A07F-4E01-BA28-D328D4DD8441}" type="presParOf" srcId="{2461305C-BDAF-4F9B-8939-1BE142BDF4D8}" destId="{2F7ED5A5-7E45-4588-9690-4516E7B4C49B}" srcOrd="0" destOrd="0" presId="urn:microsoft.com/office/officeart/2018/2/layout/IconCircleList"/>
    <dgm:cxn modelId="{07266443-5169-424E-AFB7-778337DA9294}" type="presParOf" srcId="{2461305C-BDAF-4F9B-8939-1BE142BDF4D8}" destId="{A54050DA-AEAA-45FB-8652-A783CA44E346}" srcOrd="1" destOrd="0" presId="urn:microsoft.com/office/officeart/2018/2/layout/IconCircleList"/>
    <dgm:cxn modelId="{114A5061-958B-4306-9868-32B9658578AE}" type="presParOf" srcId="{2461305C-BDAF-4F9B-8939-1BE142BDF4D8}" destId="{2797F993-63CD-463D-8EE6-D8ADE8901C77}" srcOrd="2" destOrd="0" presId="urn:microsoft.com/office/officeart/2018/2/layout/IconCircleList"/>
    <dgm:cxn modelId="{FC23676C-AD67-4EC7-9CED-AD064659AD8E}" type="presParOf" srcId="{2461305C-BDAF-4F9B-8939-1BE142BDF4D8}" destId="{3BC026EF-FF87-4972-9A84-06925C413830}" srcOrd="3" destOrd="0" presId="urn:microsoft.com/office/officeart/2018/2/layout/IconCircleLis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FA26FB-CEF2-4C10-ACE7-1ACEE062CBF8}">
      <dsp:nvSpPr>
        <dsp:cNvPr id="0" name=""/>
        <dsp:cNvSpPr/>
      </dsp:nvSpPr>
      <dsp:spPr>
        <a:xfrm>
          <a:off x="713340" y="634201"/>
          <a:ext cx="1887187" cy="1887187"/>
        </a:xfrm>
        <a:prstGeom prst="ellipse">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7597CA1-05C3-4763-8BE5-6314D1BD0836}">
      <dsp:nvSpPr>
        <dsp:cNvPr id="0" name=""/>
        <dsp:cNvSpPr/>
      </dsp:nvSpPr>
      <dsp:spPr>
        <a:xfrm>
          <a:off x="1081237" y="1047824"/>
          <a:ext cx="1082812" cy="108281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56357EA-2C7B-4726-8ADB-97067AF58BB8}">
      <dsp:nvSpPr>
        <dsp:cNvPr id="0" name=""/>
        <dsp:cNvSpPr/>
      </dsp:nvSpPr>
      <dsp:spPr>
        <a:xfrm>
          <a:off x="75768" y="3120637"/>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defRPr cap="all"/>
          </a:pPr>
          <a:r>
            <a:rPr lang="en-US" sz="1700" kern="1200" dirty="0"/>
            <a:t>Capitalize on Key Growth Factors</a:t>
          </a:r>
        </a:p>
      </dsp:txBody>
      <dsp:txXfrm>
        <a:off x="75768" y="3120637"/>
        <a:ext cx="3093750" cy="720000"/>
      </dsp:txXfrm>
    </dsp:sp>
    <dsp:sp modelId="{66E2903C-9323-44DE-ACEF-6EB78C1A0139}">
      <dsp:nvSpPr>
        <dsp:cNvPr id="0" name=""/>
        <dsp:cNvSpPr/>
      </dsp:nvSpPr>
      <dsp:spPr>
        <a:xfrm>
          <a:off x="4314206" y="645637"/>
          <a:ext cx="1887187" cy="1887187"/>
        </a:xfrm>
        <a:prstGeom prst="ellipse">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F5F0333-C4D1-405E-A149-FBFC1FAA4A01}">
      <dsp:nvSpPr>
        <dsp:cNvPr id="0" name=""/>
        <dsp:cNvSpPr/>
      </dsp:nvSpPr>
      <dsp:spPr>
        <a:xfrm>
          <a:off x="4716393" y="1047824"/>
          <a:ext cx="1082812" cy="108281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FB9E47B-DB2E-45A0-BC24-A78B05B2BC6F}">
      <dsp:nvSpPr>
        <dsp:cNvPr id="0" name=""/>
        <dsp:cNvSpPr/>
      </dsp:nvSpPr>
      <dsp:spPr>
        <a:xfrm>
          <a:off x="3710925" y="3120637"/>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defRPr cap="all"/>
          </a:pPr>
          <a:r>
            <a:rPr lang="en-US" sz="1700" kern="1200" dirty="0"/>
            <a:t>Global Expansion and Increased Outsourcing </a:t>
          </a:r>
        </a:p>
      </dsp:txBody>
      <dsp:txXfrm>
        <a:off x="3710925" y="3120637"/>
        <a:ext cx="3093750" cy="720000"/>
      </dsp:txXfrm>
    </dsp:sp>
    <dsp:sp modelId="{D41919C3-B128-49B5-90E7-EBCF174BD899}">
      <dsp:nvSpPr>
        <dsp:cNvPr id="0" name=""/>
        <dsp:cNvSpPr/>
      </dsp:nvSpPr>
      <dsp:spPr>
        <a:xfrm>
          <a:off x="7949362" y="645637"/>
          <a:ext cx="1887187" cy="1887187"/>
        </a:xfrm>
        <a:prstGeom prst="ellipse">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47AE530-CD4C-4778-8EBD-2B7F757EC35E}">
      <dsp:nvSpPr>
        <dsp:cNvPr id="0" name=""/>
        <dsp:cNvSpPr/>
      </dsp:nvSpPr>
      <dsp:spPr>
        <a:xfrm>
          <a:off x="8351550" y="1047824"/>
          <a:ext cx="1082812" cy="108281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C7B7EB7-7128-4C8A-A677-CF3CC1563372}">
      <dsp:nvSpPr>
        <dsp:cNvPr id="0" name=""/>
        <dsp:cNvSpPr/>
      </dsp:nvSpPr>
      <dsp:spPr>
        <a:xfrm>
          <a:off x="7346081" y="3120637"/>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defRPr cap="all"/>
          </a:pPr>
          <a:r>
            <a:rPr lang="en-US" sz="1700" kern="1200" dirty="0"/>
            <a:t>Focus on core business activities </a:t>
          </a:r>
        </a:p>
      </dsp:txBody>
      <dsp:txXfrm>
        <a:off x="7346081" y="3120637"/>
        <a:ext cx="3093750"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53A456-3E83-441E-BEA1-13515F5AE582}">
      <dsp:nvSpPr>
        <dsp:cNvPr id="0" name=""/>
        <dsp:cNvSpPr/>
      </dsp:nvSpPr>
      <dsp:spPr>
        <a:xfrm>
          <a:off x="212335" y="525889"/>
          <a:ext cx="1335915" cy="1335915"/>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0A91F3E-0014-4437-85AF-625F87C9AD71}">
      <dsp:nvSpPr>
        <dsp:cNvPr id="0" name=""/>
        <dsp:cNvSpPr/>
      </dsp:nvSpPr>
      <dsp:spPr>
        <a:xfrm>
          <a:off x="492877" y="806431"/>
          <a:ext cx="774830" cy="77483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3A2C284-EFC4-4216-88D5-DB9DD27C5372}">
      <dsp:nvSpPr>
        <dsp:cNvPr id="0" name=""/>
        <dsp:cNvSpPr/>
      </dsp:nvSpPr>
      <dsp:spPr>
        <a:xfrm>
          <a:off x="1834517" y="525889"/>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77900">
            <a:lnSpc>
              <a:spcPct val="100000"/>
            </a:lnSpc>
            <a:spcBef>
              <a:spcPct val="0"/>
            </a:spcBef>
            <a:spcAft>
              <a:spcPct val="35000"/>
            </a:spcAft>
            <a:buNone/>
          </a:pPr>
          <a:r>
            <a:rPr lang="en-US" sz="2200" kern="1200" dirty="0"/>
            <a:t>2023 Expectations: Steady 3-5% revenue growth, $10.5B+ free cash flow.</a:t>
          </a:r>
        </a:p>
      </dsp:txBody>
      <dsp:txXfrm>
        <a:off x="1834517" y="525889"/>
        <a:ext cx="3148942" cy="1335915"/>
      </dsp:txXfrm>
    </dsp:sp>
    <dsp:sp modelId="{60C95BC7-45AC-4785-94B8-957009645042}">
      <dsp:nvSpPr>
        <dsp:cNvPr id="0" name=""/>
        <dsp:cNvSpPr/>
      </dsp:nvSpPr>
      <dsp:spPr>
        <a:xfrm>
          <a:off x="5532139" y="525889"/>
          <a:ext cx="1335915" cy="1335915"/>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F9ABC92-53EF-4BA1-BF49-6737CB3990F2}">
      <dsp:nvSpPr>
        <dsp:cNvPr id="0" name=""/>
        <dsp:cNvSpPr/>
      </dsp:nvSpPr>
      <dsp:spPr>
        <a:xfrm>
          <a:off x="5812681" y="806431"/>
          <a:ext cx="774830" cy="77483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C362879-23E2-4D8A-824A-443C62A12151}">
      <dsp:nvSpPr>
        <dsp:cNvPr id="0" name=""/>
        <dsp:cNvSpPr/>
      </dsp:nvSpPr>
      <dsp:spPr>
        <a:xfrm>
          <a:off x="7154322" y="525889"/>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77900">
            <a:lnSpc>
              <a:spcPct val="100000"/>
            </a:lnSpc>
            <a:spcBef>
              <a:spcPct val="0"/>
            </a:spcBef>
            <a:spcAft>
              <a:spcPct val="35000"/>
            </a:spcAft>
            <a:buNone/>
          </a:pPr>
          <a:r>
            <a:rPr lang="en-US" sz="2200" b="0" i="0" kern="1200" dirty="0"/>
            <a:t>YoY pre-tax income margin improves by 12 points (GAAP) and 0.5 points (non-GAAP).</a:t>
          </a:r>
          <a:endParaRPr lang="en-US" sz="2200" kern="1200" dirty="0"/>
        </a:p>
      </dsp:txBody>
      <dsp:txXfrm>
        <a:off x="7154322" y="525889"/>
        <a:ext cx="3148942" cy="1335915"/>
      </dsp:txXfrm>
    </dsp:sp>
    <dsp:sp modelId="{95971343-EE8B-44C5-9757-A3E038B10E53}">
      <dsp:nvSpPr>
        <dsp:cNvPr id="0" name=""/>
        <dsp:cNvSpPr/>
      </dsp:nvSpPr>
      <dsp:spPr>
        <a:xfrm>
          <a:off x="212335" y="2624470"/>
          <a:ext cx="1335915" cy="1335915"/>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A78BE6E-0CE0-4207-AC53-BF9663B3FC27}">
      <dsp:nvSpPr>
        <dsp:cNvPr id="0" name=""/>
        <dsp:cNvSpPr/>
      </dsp:nvSpPr>
      <dsp:spPr>
        <a:xfrm>
          <a:off x="492877" y="2905013"/>
          <a:ext cx="774830" cy="77483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6B43529-E1FE-43EF-8076-7DE6983C90F2}">
      <dsp:nvSpPr>
        <dsp:cNvPr id="0" name=""/>
        <dsp:cNvSpPr/>
      </dsp:nvSpPr>
      <dsp:spPr>
        <a:xfrm>
          <a:off x="1834517" y="2624470"/>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77900">
            <a:lnSpc>
              <a:spcPct val="100000"/>
            </a:lnSpc>
            <a:spcBef>
              <a:spcPct val="0"/>
            </a:spcBef>
            <a:spcAft>
              <a:spcPct val="35000"/>
            </a:spcAft>
            <a:buNone/>
          </a:pPr>
          <a:r>
            <a:rPr lang="en-US" sz="2200" kern="1200"/>
            <a:t>Free cash flow of ~$10½ billion,</a:t>
          </a:r>
        </a:p>
      </dsp:txBody>
      <dsp:txXfrm>
        <a:off x="1834517" y="2624470"/>
        <a:ext cx="3148942" cy="1335915"/>
      </dsp:txXfrm>
    </dsp:sp>
    <dsp:sp modelId="{A12E2D4F-0B21-47D9-AB7C-99DABCAF5896}">
      <dsp:nvSpPr>
        <dsp:cNvPr id="0" name=""/>
        <dsp:cNvSpPr/>
      </dsp:nvSpPr>
      <dsp:spPr>
        <a:xfrm>
          <a:off x="5532139" y="2624470"/>
          <a:ext cx="1335915" cy="1335915"/>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4094768-4DE7-4FFE-BD77-8DC0727B1C99}">
      <dsp:nvSpPr>
        <dsp:cNvPr id="0" name=""/>
        <dsp:cNvSpPr/>
      </dsp:nvSpPr>
      <dsp:spPr>
        <a:xfrm>
          <a:off x="5812681" y="2905013"/>
          <a:ext cx="774830" cy="77483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333D344-1D81-4075-A978-6261BDB13A32}">
      <dsp:nvSpPr>
        <dsp:cNvPr id="0" name=""/>
        <dsp:cNvSpPr/>
      </dsp:nvSpPr>
      <dsp:spPr>
        <a:xfrm>
          <a:off x="7154322" y="2624470"/>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77900">
            <a:lnSpc>
              <a:spcPct val="100000"/>
            </a:lnSpc>
            <a:spcBef>
              <a:spcPct val="0"/>
            </a:spcBef>
            <a:spcAft>
              <a:spcPct val="35000"/>
            </a:spcAft>
            <a:buNone/>
          </a:pPr>
          <a:r>
            <a:rPr lang="en-US" sz="2200" kern="1200" dirty="0"/>
            <a:t>up &gt;$1 billion </a:t>
          </a:r>
          <a:r>
            <a:rPr lang="en-US" sz="2200" kern="1200" dirty="0" err="1"/>
            <a:t>yr</a:t>
          </a:r>
          <a:r>
            <a:rPr lang="en-US" sz="2200" kern="1200" dirty="0"/>
            <a:t>/</a:t>
          </a:r>
          <a:r>
            <a:rPr lang="en-US" sz="2200" kern="1200" dirty="0" err="1"/>
            <a:t>yr</a:t>
          </a:r>
          <a:endParaRPr lang="en-US" sz="2200" kern="1200" dirty="0"/>
        </a:p>
      </dsp:txBody>
      <dsp:txXfrm>
        <a:off x="7154322" y="2624470"/>
        <a:ext cx="3148942" cy="133591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7A8764-F097-4D5E-B8AC-43A3251764B3}">
      <dsp:nvSpPr>
        <dsp:cNvPr id="0" name=""/>
        <dsp:cNvSpPr/>
      </dsp:nvSpPr>
      <dsp:spPr>
        <a:xfrm>
          <a:off x="562927" y="788206"/>
          <a:ext cx="1445998" cy="1445998"/>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5AA1B5E-11D1-4A6B-981C-7249AE437967}">
      <dsp:nvSpPr>
        <dsp:cNvPr id="0" name=""/>
        <dsp:cNvSpPr/>
      </dsp:nvSpPr>
      <dsp:spPr>
        <a:xfrm>
          <a:off x="871091" y="1101431"/>
          <a:ext cx="829671" cy="829671"/>
        </a:xfrm>
        <a:prstGeom prst="rect">
          <a:avLst/>
        </a:prstGeom>
        <a:blipFill rotWithShape="1">
          <a:blip xmlns:r="http://schemas.openxmlformats.org/officeDocument/2006/relationships" r:embed="rId1"/>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3E091D8-852A-4554-BBF1-7BC9852A259F}">
      <dsp:nvSpPr>
        <dsp:cNvPr id="0" name=""/>
        <dsp:cNvSpPr/>
      </dsp:nvSpPr>
      <dsp:spPr>
        <a:xfrm>
          <a:off x="100682" y="2684598"/>
          <a:ext cx="237048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cap="all"/>
          </a:pPr>
          <a:r>
            <a:rPr lang="en-GB" sz="1600" kern="1200" dirty="0">
              <a:latin typeface="Arial" panose="020B0604020202020204"/>
            </a:rPr>
            <a:t>Infrastructure </a:t>
          </a:r>
          <a:br>
            <a:rPr lang="en-GB" sz="1600" kern="1200" dirty="0">
              <a:latin typeface="Arial" panose="020B0604020202020204"/>
            </a:rPr>
          </a:br>
          <a:r>
            <a:rPr lang="en-GB" sz="1600" kern="1200" dirty="0">
              <a:latin typeface="Arial" panose="020B0604020202020204"/>
            </a:rPr>
            <a:t>(graphic processing units)</a:t>
          </a:r>
          <a:endParaRPr lang="en-GB" sz="1600" kern="1200" dirty="0"/>
        </a:p>
      </dsp:txBody>
      <dsp:txXfrm>
        <a:off x="100682" y="2684598"/>
        <a:ext cx="2370489" cy="720000"/>
      </dsp:txXfrm>
    </dsp:sp>
    <dsp:sp modelId="{7524800C-F7CB-4E2F-9A1B-CE35608471D9}">
      <dsp:nvSpPr>
        <dsp:cNvPr id="0" name=""/>
        <dsp:cNvSpPr/>
      </dsp:nvSpPr>
      <dsp:spPr>
        <a:xfrm>
          <a:off x="3348252" y="788206"/>
          <a:ext cx="1445998" cy="1445998"/>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E630E92-2783-4404-B8C3-AFEB2C5FCAD6}">
      <dsp:nvSpPr>
        <dsp:cNvPr id="0" name=""/>
        <dsp:cNvSpPr/>
      </dsp:nvSpPr>
      <dsp:spPr>
        <a:xfrm>
          <a:off x="3613804" y="1101431"/>
          <a:ext cx="829671" cy="829671"/>
        </a:xfrm>
        <a:prstGeom prst="rect">
          <a:avLst/>
        </a:prstGeom>
        <a:blipFill rotWithShape="1">
          <a:blip xmlns:r="http://schemas.openxmlformats.org/officeDocument/2006/relationships" r:embed="rId2"/>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7F63BBA-60BC-4D58-8FD2-92C390DE061C}">
      <dsp:nvSpPr>
        <dsp:cNvPr id="0" name=""/>
        <dsp:cNvSpPr/>
      </dsp:nvSpPr>
      <dsp:spPr>
        <a:xfrm>
          <a:off x="2886007" y="2684598"/>
          <a:ext cx="237048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rtl="0">
            <a:lnSpc>
              <a:spcPct val="100000"/>
            </a:lnSpc>
            <a:spcBef>
              <a:spcPct val="0"/>
            </a:spcBef>
            <a:spcAft>
              <a:spcPct val="35000"/>
            </a:spcAft>
            <a:buNone/>
            <a:defRPr cap="all"/>
          </a:pPr>
          <a:r>
            <a:rPr lang="en-GB" sz="1600" kern="1200" dirty="0">
              <a:latin typeface="Arial" panose="020B0604020202020204"/>
            </a:rPr>
            <a:t>Software</a:t>
          </a:r>
          <a:endParaRPr lang="en-GB" sz="1600" kern="1200" dirty="0"/>
        </a:p>
      </dsp:txBody>
      <dsp:txXfrm>
        <a:off x="2886007" y="2684598"/>
        <a:ext cx="2370489" cy="720000"/>
      </dsp:txXfrm>
    </dsp:sp>
    <dsp:sp modelId="{1A536F7D-AC4D-4DE3-AED0-208E8F67438C}">
      <dsp:nvSpPr>
        <dsp:cNvPr id="0" name=""/>
        <dsp:cNvSpPr/>
      </dsp:nvSpPr>
      <dsp:spPr>
        <a:xfrm>
          <a:off x="6133577" y="788206"/>
          <a:ext cx="1445998" cy="1445998"/>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59CE510-03D4-4EAB-8FDC-31FF6F53A5C3}">
      <dsp:nvSpPr>
        <dsp:cNvPr id="0" name=""/>
        <dsp:cNvSpPr/>
      </dsp:nvSpPr>
      <dsp:spPr>
        <a:xfrm>
          <a:off x="6441741" y="1096370"/>
          <a:ext cx="829671" cy="829671"/>
        </a:xfrm>
        <a:prstGeom prst="rect">
          <a:avLst/>
        </a:prstGeom>
        <a:blipFill>
          <a:blip xmlns:r="http://schemas.openxmlformats.org/officeDocument/2006/relationships" r:embed="rId3" cstate="hq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3A0D17E-044A-4108-8F60-3DD4EF08AED4}">
      <dsp:nvSpPr>
        <dsp:cNvPr id="0" name=""/>
        <dsp:cNvSpPr/>
      </dsp:nvSpPr>
      <dsp:spPr>
        <a:xfrm>
          <a:off x="5671332" y="2684598"/>
          <a:ext cx="237048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cap="all"/>
          </a:pPr>
          <a:r>
            <a:rPr lang="en-GB" sz="1600" kern="1200" dirty="0">
              <a:latin typeface="Arial" panose="020B0604020202020204"/>
            </a:rPr>
            <a:t>Data</a:t>
          </a:r>
          <a:endParaRPr lang="en-GB" sz="1600" kern="1200" dirty="0"/>
        </a:p>
      </dsp:txBody>
      <dsp:txXfrm>
        <a:off x="5671332" y="2684598"/>
        <a:ext cx="2370489" cy="720000"/>
      </dsp:txXfrm>
    </dsp:sp>
    <dsp:sp modelId="{759A3FE1-09A3-4377-922E-01A9388709A8}">
      <dsp:nvSpPr>
        <dsp:cNvPr id="0" name=""/>
        <dsp:cNvSpPr/>
      </dsp:nvSpPr>
      <dsp:spPr>
        <a:xfrm>
          <a:off x="8918902" y="788206"/>
          <a:ext cx="1445998" cy="1445998"/>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55FC537-A7C7-4755-8C30-09C219CBA866}">
      <dsp:nvSpPr>
        <dsp:cNvPr id="0" name=""/>
        <dsp:cNvSpPr/>
      </dsp:nvSpPr>
      <dsp:spPr>
        <a:xfrm>
          <a:off x="9227066" y="1096370"/>
          <a:ext cx="829671" cy="82967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08B8FFD-4BF9-45A2-B948-D37D5C36F976}">
      <dsp:nvSpPr>
        <dsp:cNvPr id="0" name=""/>
        <dsp:cNvSpPr/>
      </dsp:nvSpPr>
      <dsp:spPr>
        <a:xfrm>
          <a:off x="8456657" y="2684598"/>
          <a:ext cx="237048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cap="all"/>
          </a:pPr>
          <a:r>
            <a:rPr lang="en-GB" sz="1600" kern="1200" dirty="0">
              <a:latin typeface="Arial" panose="020B0604020202020204"/>
            </a:rPr>
            <a:t>AI application </a:t>
          </a:r>
        </a:p>
      </dsp:txBody>
      <dsp:txXfrm>
        <a:off x="8456657" y="2684598"/>
        <a:ext cx="2370489" cy="7200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11C5F06-A502-42C7-BAA8-87A8F51FD546}">
      <dsp:nvSpPr>
        <dsp:cNvPr id="0" name=""/>
        <dsp:cNvSpPr/>
      </dsp:nvSpPr>
      <dsp:spPr>
        <a:xfrm>
          <a:off x="0" y="421997"/>
          <a:ext cx="6269173" cy="796331"/>
        </a:xfrm>
        <a:prstGeom prst="round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GB" sz="1500" kern="1200"/>
            <a:t>Apptio is being acquired by IBM to address the growing complexity of IT environments in the era of digital transformation.</a:t>
          </a:r>
          <a:endParaRPr lang="en-US" sz="1500" kern="1200"/>
        </a:p>
      </dsp:txBody>
      <dsp:txXfrm>
        <a:off x="38874" y="460871"/>
        <a:ext cx="6191425" cy="718583"/>
      </dsp:txXfrm>
    </dsp:sp>
    <dsp:sp modelId="{8ABADD71-8C34-4D7E-91B3-A3374F425F2C}">
      <dsp:nvSpPr>
        <dsp:cNvPr id="0" name=""/>
        <dsp:cNvSpPr/>
      </dsp:nvSpPr>
      <dsp:spPr>
        <a:xfrm>
          <a:off x="0" y="1261528"/>
          <a:ext cx="6269173" cy="796331"/>
        </a:xfrm>
        <a:prstGeom prst="round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GB" sz="1500" kern="1200"/>
            <a:t>Apptio's solutions offer integrated visibility into technology spend across hybrid and multi-cloud setups, aligning with IBM's IT automation software and watsonx AI platform.</a:t>
          </a:r>
          <a:endParaRPr lang="en-US" sz="1500" kern="1200"/>
        </a:p>
      </dsp:txBody>
      <dsp:txXfrm>
        <a:off x="38874" y="1300402"/>
        <a:ext cx="6191425" cy="718583"/>
      </dsp:txXfrm>
    </dsp:sp>
    <dsp:sp modelId="{DA5C1B18-89DD-4542-AC1D-6EDE578F7DE0}">
      <dsp:nvSpPr>
        <dsp:cNvPr id="0" name=""/>
        <dsp:cNvSpPr/>
      </dsp:nvSpPr>
      <dsp:spPr>
        <a:xfrm>
          <a:off x="0" y="2101059"/>
          <a:ext cx="6269173" cy="796331"/>
        </a:xfrm>
        <a:prstGeom prst="round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GB" sz="1500" kern="1200"/>
            <a:t>Apptio serves over 1,500 clients, including more than half of the Fortune 100, and partners with major cloud providers and technology companies.</a:t>
          </a:r>
          <a:endParaRPr lang="en-US" sz="1500" kern="1200"/>
        </a:p>
      </dsp:txBody>
      <dsp:txXfrm>
        <a:off x="38874" y="2139933"/>
        <a:ext cx="6191425" cy="718583"/>
      </dsp:txXfrm>
    </dsp:sp>
    <dsp:sp modelId="{5FC9A328-1993-4980-A5F3-D7A25534AFE2}">
      <dsp:nvSpPr>
        <dsp:cNvPr id="0" name=""/>
        <dsp:cNvSpPr/>
      </dsp:nvSpPr>
      <dsp:spPr>
        <a:xfrm>
          <a:off x="0" y="2940591"/>
          <a:ext cx="6269173" cy="796331"/>
        </a:xfrm>
        <a:prstGeom prst="round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GB" sz="1500" kern="1200" dirty="0"/>
            <a:t>The acquisition brings $450 billion of anonymized IT spend data to IBM, enhancing insights for clients and partners.</a:t>
          </a:r>
          <a:endParaRPr lang="en-US" sz="1500" kern="1200" dirty="0"/>
        </a:p>
      </dsp:txBody>
      <dsp:txXfrm>
        <a:off x="38874" y="2979465"/>
        <a:ext cx="6191425" cy="718583"/>
      </dsp:txXfrm>
    </dsp:sp>
    <dsp:sp modelId="{73D7AC5F-6A2D-412B-8998-3C722C74024F}">
      <dsp:nvSpPr>
        <dsp:cNvPr id="0" name=""/>
        <dsp:cNvSpPr/>
      </dsp:nvSpPr>
      <dsp:spPr>
        <a:xfrm>
          <a:off x="0" y="3780122"/>
          <a:ext cx="6269173" cy="796331"/>
        </a:xfrm>
        <a:prstGeom prst="round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GB" sz="1500" kern="1200"/>
            <a:t>The deal is part of IBM's strategic focus on hybrid cloud and AI and is expected to create synergies across various growth areas, including automation, Red Hat, AI, and consulting, benefiting clients worldwide.</a:t>
          </a:r>
          <a:endParaRPr lang="en-US" sz="1500" kern="1200"/>
        </a:p>
      </dsp:txBody>
      <dsp:txXfrm>
        <a:off x="38874" y="3818996"/>
        <a:ext cx="6191425" cy="71858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FADA44-C89A-4C78-8BA7-9778DDE3C152}">
      <dsp:nvSpPr>
        <dsp:cNvPr id="0" name=""/>
        <dsp:cNvSpPr/>
      </dsp:nvSpPr>
      <dsp:spPr>
        <a:xfrm>
          <a:off x="75801" y="566391"/>
          <a:ext cx="656424" cy="656424"/>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E995167-1631-4730-BB3D-1204C8034BA3}">
      <dsp:nvSpPr>
        <dsp:cNvPr id="0" name=""/>
        <dsp:cNvSpPr/>
      </dsp:nvSpPr>
      <dsp:spPr>
        <a:xfrm>
          <a:off x="213650" y="704240"/>
          <a:ext cx="380725" cy="380725"/>
        </a:xfrm>
        <a:prstGeom prst="rect">
          <a:avLst/>
        </a:prstGeom>
        <a:blipFill>
          <a:blip xmlns:r="http://schemas.openxmlformats.org/officeDocument/2006/relationships" r:embed="rId1" cstate="hqprint">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4F1661B-4E6C-4352-BB40-1AE52DD8924F}">
      <dsp:nvSpPr>
        <dsp:cNvPr id="0" name=""/>
        <dsp:cNvSpPr/>
      </dsp:nvSpPr>
      <dsp:spPr>
        <a:xfrm>
          <a:off x="872888" y="566391"/>
          <a:ext cx="1547285" cy="6564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90000"/>
            </a:lnSpc>
            <a:spcBef>
              <a:spcPct val="0"/>
            </a:spcBef>
            <a:spcAft>
              <a:spcPct val="35000"/>
            </a:spcAft>
            <a:buNone/>
          </a:pPr>
          <a:r>
            <a:rPr lang="en-US" sz="1100" kern="1200" dirty="0"/>
            <a:t>Increasing competition in cloud computing market. Cloud computing market is new and lucrative market that has a lot of growth potential. The possible profits attract many newcomers and startups and threaten to take the market share from IBM. </a:t>
          </a:r>
        </a:p>
      </dsp:txBody>
      <dsp:txXfrm>
        <a:off x="872888" y="566391"/>
        <a:ext cx="1547285" cy="656424"/>
      </dsp:txXfrm>
    </dsp:sp>
    <dsp:sp modelId="{2F7ED5A5-7E45-4588-9690-4516E7B4C49B}">
      <dsp:nvSpPr>
        <dsp:cNvPr id="0" name=""/>
        <dsp:cNvSpPr/>
      </dsp:nvSpPr>
      <dsp:spPr>
        <a:xfrm>
          <a:off x="2689776" y="566391"/>
          <a:ext cx="656424" cy="656424"/>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54050DA-AEAA-45FB-8652-A783CA44E346}">
      <dsp:nvSpPr>
        <dsp:cNvPr id="0" name=""/>
        <dsp:cNvSpPr/>
      </dsp:nvSpPr>
      <dsp:spPr>
        <a:xfrm>
          <a:off x="2827625" y="704240"/>
          <a:ext cx="380725" cy="380725"/>
        </a:xfrm>
        <a:prstGeom prst="rect">
          <a:avLst/>
        </a:prstGeom>
        <a:blipFill>
          <a:blip xmlns:r="http://schemas.openxmlformats.org/officeDocument/2006/relationships" r:embed="rId3" cstate="hq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BC026EF-FF87-4972-9A84-06925C413830}">
      <dsp:nvSpPr>
        <dsp:cNvPr id="0" name=""/>
        <dsp:cNvSpPr/>
      </dsp:nvSpPr>
      <dsp:spPr>
        <a:xfrm>
          <a:off x="3486862" y="566391"/>
          <a:ext cx="1547285" cy="6564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90000"/>
            </a:lnSpc>
            <a:spcBef>
              <a:spcPct val="0"/>
            </a:spcBef>
            <a:spcAft>
              <a:spcPct val="35000"/>
            </a:spcAft>
            <a:buNone/>
          </a:pPr>
          <a:r>
            <a:rPr lang="en-US" sz="1100" kern="1200"/>
            <a:t>Slowing growth of world economy. As mentioned earlier, IBM sales heavily depend on the enterprises’ willingness to make huge investments into IT infrastructure, which is far from the first option during the times of slow economy growth. While this scenario is not forecasted for the whole world during 2013 and 2014, some regions, like Europe, will still struggle to grow.</a:t>
          </a:r>
        </a:p>
      </dsp:txBody>
      <dsp:txXfrm>
        <a:off x="3486862" y="566391"/>
        <a:ext cx="1547285" cy="656424"/>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3138405-50C0-43EA-8A42-7F76158B82E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395A9E1F-2789-4A1D-9DC4-75BA93F7486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1D9FC8A-E1BF-4345-8BE7-E2DB5F931B47}" type="datetimeFigureOut">
              <a:rPr lang="en-US" smtClean="0"/>
              <a:t>10/10/23</a:t>
            </a:fld>
            <a:endParaRPr lang="en-US"/>
          </a:p>
        </p:txBody>
      </p:sp>
      <p:sp>
        <p:nvSpPr>
          <p:cNvPr id="4" name="Footer Placeholder 3">
            <a:extLst>
              <a:ext uri="{FF2B5EF4-FFF2-40B4-BE49-F238E27FC236}">
                <a16:creationId xmlns:a16="http://schemas.microsoft.com/office/drawing/2014/main" id="{DC652BF1-C7F0-4F8D-BA83-B83543B0323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67A676C7-571C-4EF8-9007-8F975EA88C4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9E77E07-457F-4844-AACB-EF8F68986CDA}" type="slidenum">
              <a:rPr lang="en-US" smtClean="0"/>
              <a:t>‹#›</a:t>
            </a:fld>
            <a:endParaRPr lang="en-US"/>
          </a:p>
        </p:txBody>
      </p:sp>
    </p:spTree>
    <p:extLst>
      <p:ext uri="{BB962C8B-B14F-4D97-AF65-F5344CB8AC3E}">
        <p14:creationId xmlns:p14="http://schemas.microsoft.com/office/powerpoint/2010/main" val="246433209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B16B24C-278C-450B-83DF-AEC0D50BAA51}" type="datetimeFigureOut">
              <a:rPr lang="en-US" smtClean="0"/>
              <a:t>10/10/23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08C27D6-CA82-48DC-8690-F7EEB641FCA2}" type="slidenum">
              <a:rPr lang="en-US" smtClean="0"/>
              <a:t>‹#›</a:t>
            </a:fld>
            <a:endParaRPr lang="en-US"/>
          </a:p>
        </p:txBody>
      </p:sp>
    </p:spTree>
    <p:extLst>
      <p:ext uri="{BB962C8B-B14F-4D97-AF65-F5344CB8AC3E}">
        <p14:creationId xmlns:p14="http://schemas.microsoft.com/office/powerpoint/2010/main" val="26843757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08C27D6-CA82-48DC-8690-F7EEB641FCA2}" type="slidenum">
              <a:rPr lang="en-US" smtClean="0"/>
              <a:t>1</a:t>
            </a:fld>
            <a:endParaRPr lang="en-US"/>
          </a:p>
        </p:txBody>
      </p:sp>
    </p:spTree>
    <p:extLst>
      <p:ext uri="{BB962C8B-B14F-4D97-AF65-F5344CB8AC3E}">
        <p14:creationId xmlns:p14="http://schemas.microsoft.com/office/powerpoint/2010/main" val="41261869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5" name="Google Shape;65;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lang="en-US"/>
          </a:p>
          <a:p>
            <a:pPr marL="0" lvl="0" indent="0" algn="l" rtl="0">
              <a:spcBef>
                <a:spcPts val="0"/>
              </a:spcBef>
              <a:spcAft>
                <a:spcPts val="0"/>
              </a:spcAft>
              <a:buNone/>
            </a:pPr>
            <a:endParaRPr lang="en-US"/>
          </a:p>
        </p:txBody>
      </p:sp>
      <p:sp>
        <p:nvSpPr>
          <p:cNvPr id="66" name="Google Shape;66;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pic>
        <p:nvPicPr>
          <p:cNvPr id="9" name="NU" descr="A sign on the side of a building&#10;&#10;Description generated with very high confidence"/>
          <p:cNvPicPr>
            <a:picLocks noChangeAspect="1"/>
          </p:cNvPicPr>
          <p:nvPr userDrawn="1"/>
        </p:nvPicPr>
        <p:blipFill rotWithShape="1">
          <a:blip r:embed="rId2" cstate="hqprint">
            <a:extLst>
              <a:ext uri="{28A0092B-C50C-407E-A947-70E740481C1C}">
                <a14:useLocalDpi xmlns:a14="http://schemas.microsoft.com/office/drawing/2010/main" val="0"/>
              </a:ext>
            </a:extLst>
          </a:blip>
          <a:srcRect l="27991" r="10894" b="-1"/>
          <a:stretch/>
        </p:blipFill>
        <p:spPr>
          <a:xfrm>
            <a:off x="5913124" y="10"/>
            <a:ext cx="6278877" cy="6857990"/>
          </a:xfrm>
          <a:custGeom>
            <a:avLst/>
            <a:gdLst>
              <a:gd name="connsiteX0" fmla="*/ 45571 w 6278877"/>
              <a:gd name="connsiteY0" fmla="*/ 0 h 6858000"/>
              <a:gd name="connsiteX1" fmla="*/ 6278877 w 6278877"/>
              <a:gd name="connsiteY1" fmla="*/ 0 h 6858000"/>
              <a:gd name="connsiteX2" fmla="*/ 6278877 w 6278877"/>
              <a:gd name="connsiteY2" fmla="*/ 6858000 h 6858000"/>
              <a:gd name="connsiteX3" fmla="*/ 3292307 w 6278877"/>
              <a:gd name="connsiteY3" fmla="*/ 6858000 h 6858000"/>
              <a:gd name="connsiteX4" fmla="*/ 3181525 w 6278877"/>
              <a:gd name="connsiteY4" fmla="*/ 6786980 h 6858000"/>
              <a:gd name="connsiteX5" fmla="*/ 0 w 6278877"/>
              <a:gd name="connsiteY5" fmla="*/ 803252 h 6858000"/>
              <a:gd name="connsiteX6" fmla="*/ 37255 w 6278877"/>
              <a:gd name="connsiteY6" fmla="*/ 6544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78877" h="6858000">
                <a:moveTo>
                  <a:pt x="45571" y="0"/>
                </a:moveTo>
                <a:lnTo>
                  <a:pt x="6278877" y="0"/>
                </a:lnTo>
                <a:lnTo>
                  <a:pt x="6278877" y="6858000"/>
                </a:lnTo>
                <a:lnTo>
                  <a:pt x="3292307" y="6858000"/>
                </a:lnTo>
                <a:lnTo>
                  <a:pt x="3181525" y="6786980"/>
                </a:lnTo>
                <a:cubicBezTo>
                  <a:pt x="1262020" y="5490189"/>
                  <a:pt x="0" y="3294101"/>
                  <a:pt x="0" y="803252"/>
                </a:cubicBezTo>
                <a:cubicBezTo>
                  <a:pt x="0" y="554167"/>
                  <a:pt x="12619" y="308030"/>
                  <a:pt x="37255" y="65445"/>
                </a:cubicBezTo>
                <a:close/>
              </a:path>
            </a:pathLst>
          </a:custGeom>
        </p:spPr>
      </p:pic>
      <p:cxnSp>
        <p:nvCxnSpPr>
          <p:cNvPr id="3" name="Straight Connector">
            <a:extLst>
              <a:ext uri="{FF2B5EF4-FFF2-40B4-BE49-F238E27FC236}">
                <a16:creationId xmlns:a16="http://schemas.microsoft.com/office/drawing/2014/main" id="{485DA59D-A5CB-7C63-4E4A-83BC51A04F4C}"/>
              </a:ext>
            </a:extLst>
          </p:cNvPr>
          <p:cNvCxnSpPr/>
          <p:nvPr userDrawn="1"/>
        </p:nvCxnSpPr>
        <p:spPr>
          <a:xfrm>
            <a:off x="448579" y="2294624"/>
            <a:ext cx="4744529" cy="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31820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CBD98C-5FFF-4027-95DE-EA5767BF8347}"/>
              </a:ext>
            </a:extLst>
          </p:cNvPr>
          <p:cNvSpPr>
            <a:spLocks noGrp="1"/>
          </p:cNvSpPr>
          <p:nvPr>
            <p:ph type="ctrTitle"/>
          </p:nvPr>
        </p:nvSpPr>
        <p:spPr>
          <a:xfrm>
            <a:off x="5268687" y="2415290"/>
            <a:ext cx="5932712" cy="1208072"/>
          </a:xfrm>
        </p:spPr>
        <p:txBody>
          <a:bodyPr anchor="b">
            <a:normAutofit/>
          </a:bodyPr>
          <a:lstStyle>
            <a:lvl1pPr algn="l">
              <a:defRPr sz="3200">
                <a:latin typeface="Arial Black" panose="020B0A04020102020204" pitchFamily="34" charset="0"/>
                <a:ea typeface="Verdana" panose="020B0604030504040204" pitchFamily="34" charset="0"/>
              </a:defRPr>
            </a:lvl1pPr>
          </a:lstStyle>
          <a:p>
            <a:endParaRPr lang="en-US"/>
          </a:p>
        </p:txBody>
      </p:sp>
      <p:sp>
        <p:nvSpPr>
          <p:cNvPr id="3" name="Subtitle 2">
            <a:extLst>
              <a:ext uri="{FF2B5EF4-FFF2-40B4-BE49-F238E27FC236}">
                <a16:creationId xmlns:a16="http://schemas.microsoft.com/office/drawing/2014/main" id="{84CA2C1D-4B0D-4E85-A67F-A507FDA79E00}"/>
              </a:ext>
            </a:extLst>
          </p:cNvPr>
          <p:cNvSpPr>
            <a:spLocks noGrp="1"/>
          </p:cNvSpPr>
          <p:nvPr>
            <p:ph type="subTitle" idx="1"/>
          </p:nvPr>
        </p:nvSpPr>
        <p:spPr>
          <a:xfrm>
            <a:off x="5268687" y="3783446"/>
            <a:ext cx="5932712" cy="531812"/>
          </a:xfrm>
        </p:spPr>
        <p:txBody>
          <a:bodyPr>
            <a:normAutofit/>
          </a:bodyPr>
          <a:lstStyle>
            <a:lvl1pPr marL="0" indent="0" algn="l">
              <a:buNone/>
              <a:defRPr sz="2000">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8" name="Picture 7">
            <a:extLst>
              <a:ext uri="{FF2B5EF4-FFF2-40B4-BE49-F238E27FC236}">
                <a16:creationId xmlns:a16="http://schemas.microsoft.com/office/drawing/2014/main" id="{2E8D56C3-964E-450F-862E-53DA3D7A1338}"/>
              </a:ext>
            </a:extLst>
          </p:cNvPr>
          <p:cNvPicPr>
            <a:picLocks noChangeAspect="1"/>
          </p:cNvPicPr>
          <p:nvPr userDrawn="1"/>
        </p:nvPicPr>
        <p:blipFill rotWithShape="1">
          <a:blip r:embed="rId2" cstate="hqprint">
            <a:extLst>
              <a:ext uri="{28A0092B-C50C-407E-A947-70E740481C1C}">
                <a14:useLocalDpi xmlns:a14="http://schemas.microsoft.com/office/drawing/2010/main" val="0"/>
              </a:ext>
            </a:extLst>
          </a:blip>
          <a:srcRect r="19483"/>
          <a:stretch/>
        </p:blipFill>
        <p:spPr>
          <a:xfrm>
            <a:off x="0" y="456883"/>
            <a:ext cx="4786085" cy="5944234"/>
          </a:xfrm>
          <a:prstGeom prst="rect">
            <a:avLst/>
          </a:prstGeom>
        </p:spPr>
      </p:pic>
      <p:pic>
        <p:nvPicPr>
          <p:cNvPr id="10" name="Picture 9">
            <a:extLst>
              <a:ext uri="{FF2B5EF4-FFF2-40B4-BE49-F238E27FC236}">
                <a16:creationId xmlns:a16="http://schemas.microsoft.com/office/drawing/2014/main" id="{34AA46F9-E2CE-4381-B5D9-610FCB8469DB}"/>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10096500" y="6088893"/>
            <a:ext cx="1714499" cy="485311"/>
          </a:xfrm>
          <a:prstGeom prst="rect">
            <a:avLst/>
          </a:prstGeom>
        </p:spPr>
      </p:pic>
      <p:cxnSp>
        <p:nvCxnSpPr>
          <p:cNvPr id="17" name="Straight Connector 16">
            <a:extLst>
              <a:ext uri="{FF2B5EF4-FFF2-40B4-BE49-F238E27FC236}">
                <a16:creationId xmlns:a16="http://schemas.microsoft.com/office/drawing/2014/main" id="{4AAAB2B9-5AD5-4226-8BBB-F48594659F37}"/>
              </a:ext>
            </a:extLst>
          </p:cNvPr>
          <p:cNvCxnSpPr>
            <a:cxnSpLocks/>
          </p:cNvCxnSpPr>
          <p:nvPr userDrawn="1"/>
        </p:nvCxnSpPr>
        <p:spPr>
          <a:xfrm>
            <a:off x="5355779" y="3694103"/>
            <a:ext cx="3686627"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22156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20DC2C4-8759-4290-860A-9AF0691B9C1A}"/>
              </a:ext>
            </a:extLst>
          </p:cNvPr>
          <p:cNvPicPr>
            <a:picLocks noChangeAspect="1"/>
          </p:cNvPicPr>
          <p:nvPr userDrawn="1"/>
        </p:nvPicPr>
        <p:blipFill rotWithShape="1">
          <a:blip r:embed="rId2" cstate="hqprint">
            <a:extLst>
              <a:ext uri="{28A0092B-C50C-407E-A947-70E740481C1C}">
                <a14:useLocalDpi xmlns:a14="http://schemas.microsoft.com/office/drawing/2010/main" val="0"/>
              </a:ext>
            </a:extLst>
          </a:blip>
          <a:srcRect l="17999" r="11174" b="16732"/>
          <a:stretch/>
        </p:blipFill>
        <p:spPr>
          <a:xfrm>
            <a:off x="0" y="0"/>
            <a:ext cx="5833344" cy="6858000"/>
          </a:xfrm>
          <a:prstGeom prst="rect">
            <a:avLst/>
          </a:prstGeom>
        </p:spPr>
      </p:pic>
      <p:sp>
        <p:nvSpPr>
          <p:cNvPr id="5" name="Title 1">
            <a:extLst>
              <a:ext uri="{FF2B5EF4-FFF2-40B4-BE49-F238E27FC236}">
                <a16:creationId xmlns:a16="http://schemas.microsoft.com/office/drawing/2014/main" id="{1071DF27-E991-410A-9554-B7615E5B33D0}"/>
              </a:ext>
            </a:extLst>
          </p:cNvPr>
          <p:cNvSpPr>
            <a:spLocks noGrp="1"/>
          </p:cNvSpPr>
          <p:nvPr>
            <p:ph type="ctrTitle"/>
          </p:nvPr>
        </p:nvSpPr>
        <p:spPr>
          <a:xfrm>
            <a:off x="6524625" y="2486031"/>
            <a:ext cx="4676774" cy="1208072"/>
          </a:xfrm>
        </p:spPr>
        <p:txBody>
          <a:bodyPr anchor="b">
            <a:normAutofit/>
          </a:bodyPr>
          <a:lstStyle>
            <a:lvl1pPr algn="l">
              <a:defRPr sz="4000">
                <a:latin typeface="Arial Black" panose="020B0A04020102020204" pitchFamily="34" charset="0"/>
                <a:ea typeface="Verdana" panose="020B0604030504040204" pitchFamily="34" charset="0"/>
              </a:defRPr>
            </a:lvl1pPr>
          </a:lstStyle>
          <a:p>
            <a:endParaRPr lang="en-US"/>
          </a:p>
        </p:txBody>
      </p:sp>
      <p:sp>
        <p:nvSpPr>
          <p:cNvPr id="6" name="Subtitle 2">
            <a:extLst>
              <a:ext uri="{FF2B5EF4-FFF2-40B4-BE49-F238E27FC236}">
                <a16:creationId xmlns:a16="http://schemas.microsoft.com/office/drawing/2014/main" id="{AC2E9252-803A-4B8D-9CB8-2E137815D977}"/>
              </a:ext>
            </a:extLst>
          </p:cNvPr>
          <p:cNvSpPr>
            <a:spLocks noGrp="1"/>
          </p:cNvSpPr>
          <p:nvPr>
            <p:ph type="subTitle" idx="1"/>
          </p:nvPr>
        </p:nvSpPr>
        <p:spPr>
          <a:xfrm>
            <a:off x="6524625" y="1774042"/>
            <a:ext cx="4676774" cy="531812"/>
          </a:xfrm>
        </p:spPr>
        <p:txBody>
          <a:bodyPr/>
          <a:lstStyle>
            <a:lvl1pPr marL="0" indent="0" algn="l">
              <a:buNone/>
              <a:defRPr sz="2400" b="1">
                <a:solidFill>
                  <a:schemeClr val="tx1">
                    <a:lumMod val="65000"/>
                    <a:lumOff val="35000"/>
                  </a:schemeClr>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9120652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9A613-C179-4CC0-83C8-DEDFF8FB1F49}"/>
              </a:ext>
            </a:extLst>
          </p:cNvPr>
          <p:cNvSpPr>
            <a:spLocks noGrp="1"/>
          </p:cNvSpPr>
          <p:nvPr>
            <p:ph type="title"/>
          </p:nvPr>
        </p:nvSpPr>
        <p:spPr>
          <a:xfrm>
            <a:off x="356813" y="365125"/>
            <a:ext cx="10515600" cy="1325563"/>
          </a:xfrm>
        </p:spPr>
        <p:txBody>
          <a:bodyPr>
            <a:normAutofit/>
          </a:bodyPr>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A237044-DAF2-4C39-BDCF-12AA8CB9FCB7}"/>
              </a:ext>
            </a:extLst>
          </p:cNvPr>
          <p:cNvSpPr>
            <a:spLocks noGrp="1"/>
          </p:cNvSpPr>
          <p:nvPr>
            <p:ph idx="1"/>
          </p:nvPr>
        </p:nvSpPr>
        <p:spPr>
          <a:xfrm>
            <a:off x="356813" y="1690688"/>
            <a:ext cx="10515600" cy="4486275"/>
          </a:xfrm>
        </p:spPr>
        <p:txBody>
          <a:bodyPr/>
          <a:lstStyle>
            <a:lvl1pPr>
              <a:buClr>
                <a:srgbClr val="C00000"/>
              </a:buClr>
              <a:defRPr/>
            </a:lvl1pPr>
            <a:lvl2pPr>
              <a:buClr>
                <a:srgbClr val="C00000"/>
              </a:buClr>
              <a:defRPr/>
            </a:lvl2pPr>
            <a:lvl3pPr>
              <a:buClr>
                <a:srgbClr val="C00000"/>
              </a:buClr>
              <a:defRPr/>
            </a:lvl3pPr>
            <a:lvl4pPr>
              <a:buClr>
                <a:srgbClr val="C00000"/>
              </a:buClr>
              <a:defRPr/>
            </a:lvl4pPr>
            <a:lvl5pPr>
              <a:buClr>
                <a:srgbClr val="C00000"/>
              </a:buCl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12C161E4-5C6B-4BF0-9CC7-680C281A26CB}"/>
              </a:ext>
            </a:extLst>
          </p:cNvPr>
          <p:cNvSpPr>
            <a:spLocks noGrp="1"/>
          </p:cNvSpPr>
          <p:nvPr>
            <p:ph type="ftr" sz="quarter" idx="11"/>
          </p:nvPr>
        </p:nvSpPr>
        <p:spPr>
          <a:xfrm>
            <a:off x="3557213" y="6356350"/>
            <a:ext cx="7315200" cy="365125"/>
          </a:xfrm>
        </p:spPr>
        <p:txBody>
          <a:bodyPr/>
          <a:lstStyle>
            <a:lvl1pPr algn="r">
              <a:defRPr>
                <a:latin typeface="Arial" panose="020B0604020202020204" pitchFamily="34" charset="0"/>
                <a:cs typeface="Arial" panose="020B0604020202020204" pitchFamily="34" charset="0"/>
              </a:defRPr>
            </a:lvl1pPr>
          </a:lstStyle>
          <a:p>
            <a:r>
              <a:rPr lang="en-US"/>
              <a:t>© 360 Huntington Fund, </a:t>
            </a:r>
            <a:r>
              <a:rPr lang="en-US" err="1"/>
              <a:t>D’Amore</a:t>
            </a:r>
            <a:r>
              <a:rPr lang="en-US"/>
              <a:t>-McKim School of Business</a:t>
            </a:r>
          </a:p>
        </p:txBody>
      </p:sp>
      <p:sp>
        <p:nvSpPr>
          <p:cNvPr id="6" name="Slide Number Placeholder 5">
            <a:extLst>
              <a:ext uri="{FF2B5EF4-FFF2-40B4-BE49-F238E27FC236}">
                <a16:creationId xmlns:a16="http://schemas.microsoft.com/office/drawing/2014/main" id="{FF43CF18-45A1-484F-BC80-8C8405B23403}"/>
              </a:ext>
            </a:extLst>
          </p:cNvPr>
          <p:cNvSpPr>
            <a:spLocks noGrp="1"/>
          </p:cNvSpPr>
          <p:nvPr>
            <p:ph type="sldNum" sz="quarter" idx="12"/>
          </p:nvPr>
        </p:nvSpPr>
        <p:spPr>
          <a:xfrm>
            <a:off x="356813" y="6356350"/>
            <a:ext cx="2743200" cy="365125"/>
          </a:xfrm>
          <a:prstGeom prst="rect">
            <a:avLst/>
          </a:prstGeom>
        </p:spPr>
        <p:txBody>
          <a:bodyPr/>
          <a:lstStyle>
            <a:lvl1pPr>
              <a:defRPr sz="1200">
                <a:latin typeface="Arial" panose="020B0604020202020204" pitchFamily="34" charset="0"/>
                <a:cs typeface="Arial" panose="020B0604020202020204" pitchFamily="34" charset="0"/>
              </a:defRPr>
            </a:lvl1pPr>
          </a:lstStyle>
          <a:p>
            <a:fld id="{19B90015-56D5-40EF-89C8-B6822FBCDBFE}" type="slidenum">
              <a:rPr lang="en-US" smtClean="0"/>
              <a:pPr/>
              <a:t>‹#›</a:t>
            </a:fld>
            <a:endParaRPr lang="en-US"/>
          </a:p>
        </p:txBody>
      </p:sp>
      <p:pic>
        <p:nvPicPr>
          <p:cNvPr id="8" name="Picture 7">
            <a:extLst>
              <a:ext uri="{FF2B5EF4-FFF2-40B4-BE49-F238E27FC236}">
                <a16:creationId xmlns:a16="http://schemas.microsoft.com/office/drawing/2014/main" id="{C5B90A6D-B0BD-4287-921A-04F8F174AC33}"/>
              </a:ext>
            </a:extLst>
          </p:cNvPr>
          <p:cNvPicPr>
            <a:picLocks noChangeAspect="1"/>
          </p:cNvPicPr>
          <p:nvPr userDrawn="1"/>
        </p:nvPicPr>
        <p:blipFill rotWithShape="1">
          <a:blip r:embed="rId2" cstate="hqprint">
            <a:extLst>
              <a:ext uri="{28A0092B-C50C-407E-A947-70E740481C1C}">
                <a14:useLocalDpi xmlns:a14="http://schemas.microsoft.com/office/drawing/2010/main" val="0"/>
              </a:ext>
            </a:extLst>
          </a:blip>
          <a:srcRect l="53211" t="19" r="34567" b="16101"/>
          <a:stretch/>
        </p:blipFill>
        <p:spPr>
          <a:xfrm>
            <a:off x="11192933" y="1593"/>
            <a:ext cx="999067" cy="6856407"/>
          </a:xfrm>
          <a:prstGeom prst="rect">
            <a:avLst/>
          </a:prstGeom>
        </p:spPr>
      </p:pic>
      <p:pic>
        <p:nvPicPr>
          <p:cNvPr id="10" name="Picture 9">
            <a:extLst>
              <a:ext uri="{FF2B5EF4-FFF2-40B4-BE49-F238E27FC236}">
                <a16:creationId xmlns:a16="http://schemas.microsoft.com/office/drawing/2014/main" id="{34408357-8E75-4424-8CEE-40C8F503E5BB}"/>
              </a:ext>
            </a:extLst>
          </p:cNvPr>
          <p:cNvPicPr>
            <a:picLocks noChangeAspect="1"/>
          </p:cNvPicPr>
          <p:nvPr userDrawn="1"/>
        </p:nvPicPr>
        <p:blipFill rotWithShape="1">
          <a:blip r:embed="rId3" cstate="hqprint">
            <a:extLst>
              <a:ext uri="{28A0092B-C50C-407E-A947-70E740481C1C}">
                <a14:useLocalDpi xmlns:a14="http://schemas.microsoft.com/office/drawing/2010/main" val="0"/>
              </a:ext>
            </a:extLst>
          </a:blip>
          <a:srcRect l="22363" t="30353" r="19847" b="15943"/>
          <a:stretch/>
        </p:blipFill>
        <p:spPr>
          <a:xfrm>
            <a:off x="11353801" y="5966883"/>
            <a:ext cx="838199" cy="778933"/>
          </a:xfrm>
          <a:prstGeom prst="rect">
            <a:avLst/>
          </a:prstGeom>
        </p:spPr>
      </p:pic>
    </p:spTree>
    <p:extLst>
      <p:ext uri="{BB962C8B-B14F-4D97-AF65-F5344CB8AC3E}">
        <p14:creationId xmlns:p14="http://schemas.microsoft.com/office/powerpoint/2010/main" val="4518198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9A613-C179-4CC0-83C8-DEDFF8FB1F49}"/>
              </a:ext>
            </a:extLst>
          </p:cNvPr>
          <p:cNvSpPr>
            <a:spLocks noGrp="1"/>
          </p:cNvSpPr>
          <p:nvPr>
            <p:ph type="title"/>
          </p:nvPr>
        </p:nvSpPr>
        <p:spPr>
          <a:xfrm>
            <a:off x="356813" y="365125"/>
            <a:ext cx="10515600" cy="1325563"/>
          </a:xfrm>
        </p:spPr>
        <p:txBody>
          <a:bodyPr>
            <a:normAutofit/>
          </a:bodyPr>
          <a:lstStyle>
            <a:lvl1pPr>
              <a:defRPr sz="3200"/>
            </a:lvl1pPr>
          </a:lstStyle>
          <a:p>
            <a:r>
              <a:rPr lang="en-US"/>
              <a:t>Click to edit Master title style</a:t>
            </a:r>
          </a:p>
        </p:txBody>
      </p:sp>
      <p:sp>
        <p:nvSpPr>
          <p:cNvPr id="5" name="Footer Placeholder 4">
            <a:extLst>
              <a:ext uri="{FF2B5EF4-FFF2-40B4-BE49-F238E27FC236}">
                <a16:creationId xmlns:a16="http://schemas.microsoft.com/office/drawing/2014/main" id="{12C161E4-5C6B-4BF0-9CC7-680C281A26CB}"/>
              </a:ext>
            </a:extLst>
          </p:cNvPr>
          <p:cNvSpPr>
            <a:spLocks noGrp="1"/>
          </p:cNvSpPr>
          <p:nvPr>
            <p:ph type="ftr" sz="quarter" idx="11"/>
          </p:nvPr>
        </p:nvSpPr>
        <p:spPr>
          <a:xfrm>
            <a:off x="3557213" y="6356350"/>
            <a:ext cx="7315200" cy="365125"/>
          </a:xfrm>
        </p:spPr>
        <p:txBody>
          <a:bodyPr/>
          <a:lstStyle>
            <a:lvl1pPr algn="r">
              <a:defRPr>
                <a:latin typeface="Arial" panose="020B0604020202020204" pitchFamily="34" charset="0"/>
                <a:cs typeface="Arial" panose="020B0604020202020204" pitchFamily="34" charset="0"/>
              </a:defRPr>
            </a:lvl1pPr>
          </a:lstStyle>
          <a:p>
            <a:r>
              <a:rPr lang="en-US"/>
              <a:t>© 360 Huntington Fund, </a:t>
            </a:r>
            <a:r>
              <a:rPr lang="en-US" err="1"/>
              <a:t>D’Amore</a:t>
            </a:r>
            <a:r>
              <a:rPr lang="en-US"/>
              <a:t>-McKim School of Business</a:t>
            </a:r>
          </a:p>
        </p:txBody>
      </p:sp>
      <p:sp>
        <p:nvSpPr>
          <p:cNvPr id="6" name="Slide Number Placeholder 5">
            <a:extLst>
              <a:ext uri="{FF2B5EF4-FFF2-40B4-BE49-F238E27FC236}">
                <a16:creationId xmlns:a16="http://schemas.microsoft.com/office/drawing/2014/main" id="{FF43CF18-45A1-484F-BC80-8C8405B23403}"/>
              </a:ext>
            </a:extLst>
          </p:cNvPr>
          <p:cNvSpPr>
            <a:spLocks noGrp="1"/>
          </p:cNvSpPr>
          <p:nvPr>
            <p:ph type="sldNum" sz="quarter" idx="12"/>
          </p:nvPr>
        </p:nvSpPr>
        <p:spPr>
          <a:xfrm>
            <a:off x="356813" y="6356350"/>
            <a:ext cx="2743200" cy="365125"/>
          </a:xfrm>
          <a:prstGeom prst="rect">
            <a:avLst/>
          </a:prstGeom>
        </p:spPr>
        <p:txBody>
          <a:bodyPr/>
          <a:lstStyle>
            <a:lvl1pPr>
              <a:defRPr sz="1200">
                <a:latin typeface="Arial" panose="020B0604020202020204" pitchFamily="34" charset="0"/>
                <a:cs typeface="Arial" panose="020B0604020202020204" pitchFamily="34" charset="0"/>
              </a:defRPr>
            </a:lvl1pPr>
          </a:lstStyle>
          <a:p>
            <a:fld id="{19B90015-56D5-40EF-89C8-B6822FBCDBFE}" type="slidenum">
              <a:rPr lang="en-US" smtClean="0"/>
              <a:pPr/>
              <a:t>‹#›</a:t>
            </a:fld>
            <a:endParaRPr lang="en-US"/>
          </a:p>
        </p:txBody>
      </p:sp>
      <p:pic>
        <p:nvPicPr>
          <p:cNvPr id="8" name="Picture 7">
            <a:extLst>
              <a:ext uri="{FF2B5EF4-FFF2-40B4-BE49-F238E27FC236}">
                <a16:creationId xmlns:a16="http://schemas.microsoft.com/office/drawing/2014/main" id="{C5B90A6D-B0BD-4287-921A-04F8F174AC33}"/>
              </a:ext>
            </a:extLst>
          </p:cNvPr>
          <p:cNvPicPr>
            <a:picLocks noChangeAspect="1"/>
          </p:cNvPicPr>
          <p:nvPr userDrawn="1"/>
        </p:nvPicPr>
        <p:blipFill rotWithShape="1">
          <a:blip r:embed="rId2" cstate="hqprint">
            <a:extLst>
              <a:ext uri="{28A0092B-C50C-407E-A947-70E740481C1C}">
                <a14:useLocalDpi xmlns:a14="http://schemas.microsoft.com/office/drawing/2010/main" val="0"/>
              </a:ext>
            </a:extLst>
          </a:blip>
          <a:srcRect l="53211" t="19" r="34567" b="16101"/>
          <a:stretch/>
        </p:blipFill>
        <p:spPr>
          <a:xfrm>
            <a:off x="11192933" y="1593"/>
            <a:ext cx="999067" cy="6856407"/>
          </a:xfrm>
          <a:prstGeom prst="rect">
            <a:avLst/>
          </a:prstGeom>
        </p:spPr>
      </p:pic>
      <p:pic>
        <p:nvPicPr>
          <p:cNvPr id="10" name="Picture 9">
            <a:extLst>
              <a:ext uri="{FF2B5EF4-FFF2-40B4-BE49-F238E27FC236}">
                <a16:creationId xmlns:a16="http://schemas.microsoft.com/office/drawing/2014/main" id="{34408357-8E75-4424-8CEE-40C8F503E5BB}"/>
              </a:ext>
            </a:extLst>
          </p:cNvPr>
          <p:cNvPicPr>
            <a:picLocks noChangeAspect="1"/>
          </p:cNvPicPr>
          <p:nvPr userDrawn="1"/>
        </p:nvPicPr>
        <p:blipFill rotWithShape="1">
          <a:blip r:embed="rId3" cstate="hqprint">
            <a:extLst>
              <a:ext uri="{28A0092B-C50C-407E-A947-70E740481C1C}">
                <a14:useLocalDpi xmlns:a14="http://schemas.microsoft.com/office/drawing/2010/main" val="0"/>
              </a:ext>
            </a:extLst>
          </a:blip>
          <a:srcRect l="22363" t="30353" r="19847" b="15943"/>
          <a:stretch/>
        </p:blipFill>
        <p:spPr>
          <a:xfrm>
            <a:off x="11353801" y="5966883"/>
            <a:ext cx="838199" cy="778933"/>
          </a:xfrm>
          <a:prstGeom prst="rect">
            <a:avLst/>
          </a:prstGeom>
        </p:spPr>
      </p:pic>
    </p:spTree>
    <p:extLst>
      <p:ext uri="{BB962C8B-B14F-4D97-AF65-F5344CB8AC3E}">
        <p14:creationId xmlns:p14="http://schemas.microsoft.com/office/powerpoint/2010/main" val="15772260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9A613-C179-4CC0-83C8-DEDFF8FB1F49}"/>
              </a:ext>
            </a:extLst>
          </p:cNvPr>
          <p:cNvSpPr>
            <a:spLocks noGrp="1"/>
          </p:cNvSpPr>
          <p:nvPr>
            <p:ph type="title"/>
          </p:nvPr>
        </p:nvSpPr>
        <p:spPr>
          <a:xfrm>
            <a:off x="356812" y="365125"/>
            <a:ext cx="11414009" cy="1325563"/>
          </a:xfrm>
        </p:spPr>
        <p:txBody>
          <a:bodyPr>
            <a:normAutofit/>
          </a:bodyPr>
          <a:lstStyle>
            <a:lvl1pPr>
              <a:defRPr sz="3200"/>
            </a:lvl1pPr>
          </a:lstStyle>
          <a:p>
            <a:r>
              <a:rPr lang="en-US"/>
              <a:t>Click to edit Master title style</a:t>
            </a:r>
          </a:p>
        </p:txBody>
      </p:sp>
      <p:sp>
        <p:nvSpPr>
          <p:cNvPr id="5" name="Footer Placeholder 4">
            <a:extLst>
              <a:ext uri="{FF2B5EF4-FFF2-40B4-BE49-F238E27FC236}">
                <a16:creationId xmlns:a16="http://schemas.microsoft.com/office/drawing/2014/main" id="{12C161E4-5C6B-4BF0-9CC7-680C281A26CB}"/>
              </a:ext>
            </a:extLst>
          </p:cNvPr>
          <p:cNvSpPr>
            <a:spLocks noGrp="1"/>
          </p:cNvSpPr>
          <p:nvPr>
            <p:ph type="ftr" sz="quarter" idx="11"/>
          </p:nvPr>
        </p:nvSpPr>
        <p:spPr>
          <a:xfrm>
            <a:off x="3557213" y="6356350"/>
            <a:ext cx="8213608" cy="365125"/>
          </a:xfrm>
        </p:spPr>
        <p:txBody>
          <a:bodyPr/>
          <a:lstStyle>
            <a:lvl1pPr algn="r">
              <a:defRPr>
                <a:latin typeface="Arial" panose="020B0604020202020204" pitchFamily="34" charset="0"/>
                <a:cs typeface="Arial" panose="020B0604020202020204" pitchFamily="34" charset="0"/>
              </a:defRPr>
            </a:lvl1pPr>
          </a:lstStyle>
          <a:p>
            <a:r>
              <a:rPr lang="en-US"/>
              <a:t>© 360 Huntington Fund, </a:t>
            </a:r>
            <a:r>
              <a:rPr lang="en-US" err="1"/>
              <a:t>D’Amore</a:t>
            </a:r>
            <a:r>
              <a:rPr lang="en-US"/>
              <a:t>-McKim School of Business</a:t>
            </a:r>
          </a:p>
        </p:txBody>
      </p:sp>
      <p:sp>
        <p:nvSpPr>
          <p:cNvPr id="6" name="Slide Number Placeholder 5">
            <a:extLst>
              <a:ext uri="{FF2B5EF4-FFF2-40B4-BE49-F238E27FC236}">
                <a16:creationId xmlns:a16="http://schemas.microsoft.com/office/drawing/2014/main" id="{FF43CF18-45A1-484F-BC80-8C8405B23403}"/>
              </a:ext>
            </a:extLst>
          </p:cNvPr>
          <p:cNvSpPr>
            <a:spLocks noGrp="1"/>
          </p:cNvSpPr>
          <p:nvPr>
            <p:ph type="sldNum" sz="quarter" idx="12"/>
          </p:nvPr>
        </p:nvSpPr>
        <p:spPr>
          <a:xfrm>
            <a:off x="356813" y="6356350"/>
            <a:ext cx="2743200" cy="365125"/>
          </a:xfrm>
          <a:prstGeom prst="rect">
            <a:avLst/>
          </a:prstGeom>
        </p:spPr>
        <p:txBody>
          <a:bodyPr/>
          <a:lstStyle>
            <a:lvl1pPr>
              <a:defRPr sz="1200">
                <a:latin typeface="Arial" panose="020B0604020202020204" pitchFamily="34" charset="0"/>
                <a:cs typeface="Arial" panose="020B0604020202020204" pitchFamily="34" charset="0"/>
              </a:defRPr>
            </a:lvl1pPr>
          </a:lstStyle>
          <a:p>
            <a:fld id="{19B90015-56D5-40EF-89C8-B6822FBCDBFE}" type="slidenum">
              <a:rPr lang="en-US" smtClean="0"/>
              <a:pPr/>
              <a:t>‹#›</a:t>
            </a:fld>
            <a:endParaRPr lang="en-US"/>
          </a:p>
        </p:txBody>
      </p:sp>
      <p:pic>
        <p:nvPicPr>
          <p:cNvPr id="10" name="Picture 9">
            <a:extLst>
              <a:ext uri="{FF2B5EF4-FFF2-40B4-BE49-F238E27FC236}">
                <a16:creationId xmlns:a16="http://schemas.microsoft.com/office/drawing/2014/main" id="{34408357-8E75-4424-8CEE-40C8F503E5BB}"/>
              </a:ext>
            </a:extLst>
          </p:cNvPr>
          <p:cNvPicPr>
            <a:picLocks noChangeAspect="1"/>
          </p:cNvPicPr>
          <p:nvPr userDrawn="1"/>
        </p:nvPicPr>
        <p:blipFill rotWithShape="1">
          <a:blip r:embed="rId2" cstate="hqprint">
            <a:extLst>
              <a:ext uri="{28A0092B-C50C-407E-A947-70E740481C1C}">
                <a14:useLocalDpi xmlns:a14="http://schemas.microsoft.com/office/drawing/2010/main" val="0"/>
              </a:ext>
            </a:extLst>
          </a:blip>
          <a:srcRect l="22363" t="30353" r="19847" b="15943"/>
          <a:stretch/>
        </p:blipFill>
        <p:spPr>
          <a:xfrm>
            <a:off x="11353801" y="5966883"/>
            <a:ext cx="838199" cy="778933"/>
          </a:xfrm>
          <a:prstGeom prst="rect">
            <a:avLst/>
          </a:prstGeom>
        </p:spPr>
      </p:pic>
    </p:spTree>
    <p:extLst>
      <p:ext uri="{BB962C8B-B14F-4D97-AF65-F5344CB8AC3E}">
        <p14:creationId xmlns:p14="http://schemas.microsoft.com/office/powerpoint/2010/main" val="16104382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9A613-C179-4CC0-83C8-DEDFF8FB1F49}"/>
              </a:ext>
            </a:extLst>
          </p:cNvPr>
          <p:cNvSpPr>
            <a:spLocks noGrp="1"/>
          </p:cNvSpPr>
          <p:nvPr>
            <p:ph type="title"/>
          </p:nvPr>
        </p:nvSpPr>
        <p:spPr>
          <a:xfrm>
            <a:off x="356813" y="365125"/>
            <a:ext cx="10515600" cy="1325563"/>
          </a:xfrm>
        </p:spPr>
        <p:txBody>
          <a:bodyPr>
            <a:normAutofit/>
          </a:bodyPr>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A237044-DAF2-4C39-BDCF-12AA8CB9FCB7}"/>
              </a:ext>
            </a:extLst>
          </p:cNvPr>
          <p:cNvSpPr>
            <a:spLocks noGrp="1"/>
          </p:cNvSpPr>
          <p:nvPr>
            <p:ph idx="1"/>
          </p:nvPr>
        </p:nvSpPr>
        <p:spPr>
          <a:xfrm>
            <a:off x="356814" y="1825625"/>
            <a:ext cx="476673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12C161E4-5C6B-4BF0-9CC7-680C281A26CB}"/>
              </a:ext>
            </a:extLst>
          </p:cNvPr>
          <p:cNvSpPr>
            <a:spLocks noGrp="1"/>
          </p:cNvSpPr>
          <p:nvPr>
            <p:ph type="ftr" sz="quarter" idx="11"/>
          </p:nvPr>
        </p:nvSpPr>
        <p:spPr>
          <a:xfrm>
            <a:off x="3557213" y="6356350"/>
            <a:ext cx="7315200" cy="365125"/>
          </a:xfrm>
        </p:spPr>
        <p:txBody>
          <a:bodyPr/>
          <a:lstStyle>
            <a:lvl1pPr algn="r">
              <a:defRPr>
                <a:latin typeface="Arial" panose="020B0604020202020204" pitchFamily="34" charset="0"/>
                <a:cs typeface="Arial" panose="020B0604020202020204" pitchFamily="34" charset="0"/>
              </a:defRPr>
            </a:lvl1pPr>
          </a:lstStyle>
          <a:p>
            <a:r>
              <a:rPr lang="en-US"/>
              <a:t>© 360 Huntington Fund, </a:t>
            </a:r>
            <a:r>
              <a:rPr lang="en-US" err="1"/>
              <a:t>D’Amore</a:t>
            </a:r>
            <a:r>
              <a:rPr lang="en-US"/>
              <a:t>-McKim School of Business</a:t>
            </a:r>
          </a:p>
        </p:txBody>
      </p:sp>
      <p:sp>
        <p:nvSpPr>
          <p:cNvPr id="6" name="Slide Number Placeholder 5">
            <a:extLst>
              <a:ext uri="{FF2B5EF4-FFF2-40B4-BE49-F238E27FC236}">
                <a16:creationId xmlns:a16="http://schemas.microsoft.com/office/drawing/2014/main" id="{FF43CF18-45A1-484F-BC80-8C8405B23403}"/>
              </a:ext>
            </a:extLst>
          </p:cNvPr>
          <p:cNvSpPr>
            <a:spLocks noGrp="1"/>
          </p:cNvSpPr>
          <p:nvPr>
            <p:ph type="sldNum" sz="quarter" idx="12"/>
          </p:nvPr>
        </p:nvSpPr>
        <p:spPr>
          <a:xfrm>
            <a:off x="356813" y="6356350"/>
            <a:ext cx="2743200" cy="365125"/>
          </a:xfrm>
          <a:prstGeom prst="rect">
            <a:avLst/>
          </a:prstGeom>
        </p:spPr>
        <p:txBody>
          <a:bodyPr/>
          <a:lstStyle>
            <a:lvl1pPr>
              <a:defRPr sz="1200">
                <a:latin typeface="Arial" panose="020B0604020202020204" pitchFamily="34" charset="0"/>
                <a:cs typeface="Arial" panose="020B0604020202020204" pitchFamily="34" charset="0"/>
              </a:defRPr>
            </a:lvl1pPr>
          </a:lstStyle>
          <a:p>
            <a:fld id="{19B90015-56D5-40EF-89C8-B6822FBCDBFE}" type="slidenum">
              <a:rPr lang="en-US" smtClean="0"/>
              <a:pPr/>
              <a:t>‹#›</a:t>
            </a:fld>
            <a:endParaRPr lang="en-US"/>
          </a:p>
        </p:txBody>
      </p:sp>
      <p:pic>
        <p:nvPicPr>
          <p:cNvPr id="8" name="Picture 7">
            <a:extLst>
              <a:ext uri="{FF2B5EF4-FFF2-40B4-BE49-F238E27FC236}">
                <a16:creationId xmlns:a16="http://schemas.microsoft.com/office/drawing/2014/main" id="{C5B90A6D-B0BD-4287-921A-04F8F174AC33}"/>
              </a:ext>
            </a:extLst>
          </p:cNvPr>
          <p:cNvPicPr>
            <a:picLocks noChangeAspect="1"/>
          </p:cNvPicPr>
          <p:nvPr userDrawn="1"/>
        </p:nvPicPr>
        <p:blipFill rotWithShape="1">
          <a:blip r:embed="rId2" cstate="hqprint">
            <a:extLst>
              <a:ext uri="{28A0092B-C50C-407E-A947-70E740481C1C}">
                <a14:useLocalDpi xmlns:a14="http://schemas.microsoft.com/office/drawing/2010/main" val="0"/>
              </a:ext>
            </a:extLst>
          </a:blip>
          <a:srcRect l="53211" t="19" r="34567" b="16101"/>
          <a:stretch/>
        </p:blipFill>
        <p:spPr>
          <a:xfrm>
            <a:off x="11192933" y="1593"/>
            <a:ext cx="999067" cy="6856407"/>
          </a:xfrm>
          <a:prstGeom prst="rect">
            <a:avLst/>
          </a:prstGeom>
        </p:spPr>
      </p:pic>
      <p:pic>
        <p:nvPicPr>
          <p:cNvPr id="10" name="Picture 9">
            <a:extLst>
              <a:ext uri="{FF2B5EF4-FFF2-40B4-BE49-F238E27FC236}">
                <a16:creationId xmlns:a16="http://schemas.microsoft.com/office/drawing/2014/main" id="{34408357-8E75-4424-8CEE-40C8F503E5BB}"/>
              </a:ext>
            </a:extLst>
          </p:cNvPr>
          <p:cNvPicPr>
            <a:picLocks noChangeAspect="1"/>
          </p:cNvPicPr>
          <p:nvPr userDrawn="1"/>
        </p:nvPicPr>
        <p:blipFill rotWithShape="1">
          <a:blip r:embed="rId3" cstate="hqprint">
            <a:extLst>
              <a:ext uri="{28A0092B-C50C-407E-A947-70E740481C1C}">
                <a14:useLocalDpi xmlns:a14="http://schemas.microsoft.com/office/drawing/2010/main" val="0"/>
              </a:ext>
            </a:extLst>
          </a:blip>
          <a:srcRect l="22363" t="30353" r="19847" b="15943"/>
          <a:stretch/>
        </p:blipFill>
        <p:spPr>
          <a:xfrm>
            <a:off x="11353801" y="5966883"/>
            <a:ext cx="838199" cy="778933"/>
          </a:xfrm>
          <a:prstGeom prst="rect">
            <a:avLst/>
          </a:prstGeom>
        </p:spPr>
      </p:pic>
      <p:sp>
        <p:nvSpPr>
          <p:cNvPr id="9" name="Content Placeholder 2">
            <a:extLst>
              <a:ext uri="{FF2B5EF4-FFF2-40B4-BE49-F238E27FC236}">
                <a16:creationId xmlns:a16="http://schemas.microsoft.com/office/drawing/2014/main" id="{5E761307-0C04-46A7-9CC0-94D677E7BE5D}"/>
              </a:ext>
            </a:extLst>
          </p:cNvPr>
          <p:cNvSpPr>
            <a:spLocks noGrp="1"/>
          </p:cNvSpPr>
          <p:nvPr>
            <p:ph idx="13"/>
          </p:nvPr>
        </p:nvSpPr>
        <p:spPr>
          <a:xfrm>
            <a:off x="6088742" y="1825625"/>
            <a:ext cx="476673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7" name="Straight Connector 6">
            <a:extLst>
              <a:ext uri="{FF2B5EF4-FFF2-40B4-BE49-F238E27FC236}">
                <a16:creationId xmlns:a16="http://schemas.microsoft.com/office/drawing/2014/main" id="{22DDD67F-6EFC-4851-9231-00FB91F8E4CC}"/>
              </a:ext>
            </a:extLst>
          </p:cNvPr>
          <p:cNvCxnSpPr/>
          <p:nvPr userDrawn="1"/>
        </p:nvCxnSpPr>
        <p:spPr>
          <a:xfrm>
            <a:off x="5614613" y="2598057"/>
            <a:ext cx="0" cy="2278743"/>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271589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1_Custom Layout">
  <p:cSld name="1_Custom Layout">
    <p:spTree>
      <p:nvGrpSpPr>
        <p:cNvPr id="1" name="Shape 54"/>
        <p:cNvGrpSpPr/>
        <p:nvPr/>
      </p:nvGrpSpPr>
      <p:grpSpPr>
        <a:xfrm>
          <a:off x="0" y="0"/>
          <a:ext cx="0" cy="0"/>
          <a:chOff x="0" y="0"/>
          <a:chExt cx="0" cy="0"/>
        </a:xfrm>
      </p:grpSpPr>
      <p:pic>
        <p:nvPicPr>
          <p:cNvPr id="55" name="Google Shape;55;g1dc89d568c3_0_164"/>
          <p:cNvPicPr preferRelativeResize="0"/>
          <p:nvPr/>
        </p:nvPicPr>
        <p:blipFill rotWithShape="1">
          <a:blip r:embed="rId2">
            <a:alphaModFix/>
          </a:blip>
          <a:srcRect l="17997" r="11176" b="16729"/>
          <a:stretch/>
        </p:blipFill>
        <p:spPr>
          <a:xfrm>
            <a:off x="0" y="0"/>
            <a:ext cx="5833344" cy="6858000"/>
          </a:xfrm>
          <a:prstGeom prst="rect">
            <a:avLst/>
          </a:prstGeom>
          <a:noFill/>
          <a:ln>
            <a:noFill/>
          </a:ln>
        </p:spPr>
      </p:pic>
      <p:sp>
        <p:nvSpPr>
          <p:cNvPr id="56" name="Google Shape;56;g1dc89d568c3_0_164"/>
          <p:cNvSpPr txBox="1">
            <a:spLocks noGrp="1"/>
          </p:cNvSpPr>
          <p:nvPr>
            <p:ph type="ctrTitle"/>
          </p:nvPr>
        </p:nvSpPr>
        <p:spPr>
          <a:xfrm>
            <a:off x="6524625" y="2486031"/>
            <a:ext cx="4676700" cy="1208100"/>
          </a:xfrm>
          <a:prstGeom prst="rect">
            <a:avLst/>
          </a:prstGeom>
          <a:noFill/>
          <a:ln>
            <a:noFill/>
          </a:ln>
        </p:spPr>
        <p:txBody>
          <a:bodyPr spcFirstLastPara="1" wrap="square" lIns="91425" tIns="45700" rIns="91425" bIns="45700" anchor="b" anchorCtr="0">
            <a:noAutofit/>
          </a:bodyPr>
          <a:lstStyle>
            <a:lvl1pPr lvl="0" algn="l" rtl="0">
              <a:lnSpc>
                <a:spcPct val="90000"/>
              </a:lnSpc>
              <a:spcBef>
                <a:spcPts val="0"/>
              </a:spcBef>
              <a:spcAft>
                <a:spcPts val="0"/>
              </a:spcAft>
              <a:buClr>
                <a:srgbClr val="C00000"/>
              </a:buClr>
              <a:buSzPts val="4000"/>
              <a:buFont typeface="Arial Black"/>
              <a:buNone/>
              <a:defRPr sz="4000">
                <a:latin typeface="Arial Black"/>
                <a:ea typeface="Arial Black"/>
                <a:cs typeface="Arial Black"/>
                <a:sym typeface="Arial Black"/>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7" name="Google Shape;57;g1dc89d568c3_0_164"/>
          <p:cNvSpPr txBox="1">
            <a:spLocks noGrp="1"/>
          </p:cNvSpPr>
          <p:nvPr>
            <p:ph type="subTitle" idx="1"/>
          </p:nvPr>
        </p:nvSpPr>
        <p:spPr>
          <a:xfrm>
            <a:off x="6524625" y="3878263"/>
            <a:ext cx="4676700" cy="531900"/>
          </a:xfrm>
          <a:prstGeom prst="rect">
            <a:avLst/>
          </a:prstGeom>
          <a:noFill/>
          <a:ln>
            <a:noFill/>
          </a:ln>
        </p:spPr>
        <p:txBody>
          <a:bodyPr spcFirstLastPara="1" wrap="square" lIns="91425" tIns="45700" rIns="91425" bIns="45700" anchor="t" anchorCtr="0">
            <a:noAutofit/>
          </a:bodyPr>
          <a:lstStyle>
            <a:lvl1pPr lvl="0" algn="l" rtl="0">
              <a:lnSpc>
                <a:spcPct val="90000"/>
              </a:lnSpc>
              <a:spcBef>
                <a:spcPts val="1000"/>
              </a:spcBef>
              <a:spcAft>
                <a:spcPts val="0"/>
              </a:spcAft>
              <a:buClr>
                <a:schemeClr val="dk1"/>
              </a:buClr>
              <a:buSzPts val="2400"/>
              <a:buNone/>
              <a:defRPr sz="2400">
                <a:latin typeface="Arial"/>
                <a:ea typeface="Arial"/>
                <a:cs typeface="Arial"/>
                <a:sym typeface="Arial"/>
              </a:defRPr>
            </a:lvl1pPr>
            <a:lvl2pPr lvl="1" algn="ctr" rtl="0">
              <a:lnSpc>
                <a:spcPct val="90000"/>
              </a:lnSpc>
              <a:spcBef>
                <a:spcPts val="500"/>
              </a:spcBef>
              <a:spcAft>
                <a:spcPts val="0"/>
              </a:spcAft>
              <a:buClr>
                <a:schemeClr val="dk1"/>
              </a:buClr>
              <a:buSzPts val="2000"/>
              <a:buNone/>
              <a:defRPr sz="2000"/>
            </a:lvl2pPr>
            <a:lvl3pPr lvl="2" algn="ctr" rtl="0">
              <a:lnSpc>
                <a:spcPct val="90000"/>
              </a:lnSpc>
              <a:spcBef>
                <a:spcPts val="500"/>
              </a:spcBef>
              <a:spcAft>
                <a:spcPts val="0"/>
              </a:spcAft>
              <a:buClr>
                <a:schemeClr val="dk1"/>
              </a:buClr>
              <a:buSzPts val="1800"/>
              <a:buNone/>
              <a:defRPr sz="1800"/>
            </a:lvl3pPr>
            <a:lvl4pPr lvl="3" algn="ctr" rtl="0">
              <a:lnSpc>
                <a:spcPct val="90000"/>
              </a:lnSpc>
              <a:spcBef>
                <a:spcPts val="500"/>
              </a:spcBef>
              <a:spcAft>
                <a:spcPts val="0"/>
              </a:spcAft>
              <a:buClr>
                <a:schemeClr val="dk1"/>
              </a:buClr>
              <a:buSzPts val="1600"/>
              <a:buNone/>
              <a:defRPr sz="1600"/>
            </a:lvl4pPr>
            <a:lvl5pPr lvl="4" algn="ctr" rtl="0">
              <a:lnSpc>
                <a:spcPct val="90000"/>
              </a:lnSpc>
              <a:spcBef>
                <a:spcPts val="500"/>
              </a:spcBef>
              <a:spcAft>
                <a:spcPts val="0"/>
              </a:spcAft>
              <a:buClr>
                <a:schemeClr val="dk1"/>
              </a:buClr>
              <a:buSzPts val="1600"/>
              <a:buNone/>
              <a:defRPr sz="1600"/>
            </a:lvl5pPr>
            <a:lvl6pPr lvl="5" algn="ctr" rtl="0">
              <a:lnSpc>
                <a:spcPct val="90000"/>
              </a:lnSpc>
              <a:spcBef>
                <a:spcPts val="500"/>
              </a:spcBef>
              <a:spcAft>
                <a:spcPts val="0"/>
              </a:spcAft>
              <a:buClr>
                <a:schemeClr val="dk1"/>
              </a:buClr>
              <a:buSzPts val="1600"/>
              <a:buNone/>
              <a:defRPr sz="1600"/>
            </a:lvl6pPr>
            <a:lvl7pPr lvl="6" algn="ctr" rtl="0">
              <a:lnSpc>
                <a:spcPct val="90000"/>
              </a:lnSpc>
              <a:spcBef>
                <a:spcPts val="500"/>
              </a:spcBef>
              <a:spcAft>
                <a:spcPts val="0"/>
              </a:spcAft>
              <a:buClr>
                <a:schemeClr val="dk1"/>
              </a:buClr>
              <a:buSzPts val="1600"/>
              <a:buNone/>
              <a:defRPr sz="1600"/>
            </a:lvl7pPr>
            <a:lvl8pPr lvl="7" algn="ctr" rtl="0">
              <a:lnSpc>
                <a:spcPct val="90000"/>
              </a:lnSpc>
              <a:spcBef>
                <a:spcPts val="500"/>
              </a:spcBef>
              <a:spcAft>
                <a:spcPts val="0"/>
              </a:spcAft>
              <a:buClr>
                <a:schemeClr val="dk1"/>
              </a:buClr>
              <a:buSzPts val="1600"/>
              <a:buNone/>
              <a:defRPr sz="1600"/>
            </a:lvl8pPr>
            <a:lvl9pPr lvl="8" algn="ctr" rtl="0">
              <a:lnSpc>
                <a:spcPct val="90000"/>
              </a:lnSpc>
              <a:spcBef>
                <a:spcPts val="500"/>
              </a:spcBef>
              <a:spcAft>
                <a:spcPts val="0"/>
              </a:spcAft>
              <a:buClr>
                <a:schemeClr val="dk1"/>
              </a:buClr>
              <a:buSzPts val="1600"/>
              <a:buNone/>
              <a:defRPr sz="1600"/>
            </a:lvl9pPr>
          </a:lstStyle>
          <a:p>
            <a:endParaRPr/>
          </a:p>
        </p:txBody>
      </p:sp>
    </p:spTree>
    <p:extLst>
      <p:ext uri="{BB962C8B-B14F-4D97-AF65-F5344CB8AC3E}">
        <p14:creationId xmlns:p14="http://schemas.microsoft.com/office/powerpoint/2010/main" val="17550783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oleObject" Target="../embeddings/oleObject1.bin"/><Relationship Id="rId5" Type="http://schemas.openxmlformats.org/officeDocument/2006/relationships/slideLayout" Target="../slideLayouts/slideLayout5.xml"/><Relationship Id="rId10" Type="http://schemas.openxmlformats.org/officeDocument/2006/relationships/tags" Target="../tags/tag2.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7C9B952D-2B58-E4D8-0AFE-595F27AB41DE}"/>
              </a:ext>
            </a:extLst>
          </p:cNvPr>
          <p:cNvGraphicFramePr>
            <a:graphicFrameLocks noChangeAspect="1"/>
          </p:cNvGraphicFramePr>
          <p:nvPr userDrawn="1">
            <p:custDataLst>
              <p:tags r:id="rId10"/>
            </p:custDataLst>
            <p:extLst>
              <p:ext uri="{D42A27DB-BD31-4B8C-83A1-F6EECF244321}">
                <p14:modId xmlns:p14="http://schemas.microsoft.com/office/powerpoint/2010/main" val="349836116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1" imgW="384" imgH="384" progId="TCLayout.ActiveDocument.1">
                  <p:embed/>
                </p:oleObj>
              </mc:Choice>
              <mc:Fallback>
                <p:oleObj name="think-cell Slide" r:id="rId11" imgW="384" imgH="384" progId="TCLayout.ActiveDocument.1">
                  <p:embed/>
                  <p:pic>
                    <p:nvPicPr>
                      <p:cNvPr id="7" name="Object 6" hidden="1">
                        <a:extLst>
                          <a:ext uri="{FF2B5EF4-FFF2-40B4-BE49-F238E27FC236}">
                            <a16:creationId xmlns:a16="http://schemas.microsoft.com/office/drawing/2014/main" id="{7C9B952D-2B58-E4D8-0AFE-595F27AB41DE}"/>
                          </a:ext>
                        </a:extLst>
                      </p:cNvPr>
                      <p:cNvPicPr/>
                      <p:nvPr/>
                    </p:nvPicPr>
                    <p:blipFill>
                      <a:blip r:embed="rId12"/>
                      <a:stretch>
                        <a:fillRect/>
                      </a:stretch>
                    </p:blipFill>
                    <p:spPr>
                      <a:xfrm>
                        <a:off x="1588" y="1588"/>
                        <a:ext cx="1588" cy="1588"/>
                      </a:xfrm>
                      <a:prstGeom prst="rect">
                        <a:avLst/>
                      </a:prstGeom>
                    </p:spPr>
                  </p:pic>
                </p:oleObj>
              </mc:Fallback>
            </mc:AlternateContent>
          </a:graphicData>
        </a:graphic>
      </p:graphicFrame>
      <p:sp>
        <p:nvSpPr>
          <p:cNvPr id="2" name="Title Placeholder 1">
            <a:extLst>
              <a:ext uri="{FF2B5EF4-FFF2-40B4-BE49-F238E27FC236}">
                <a16:creationId xmlns:a16="http://schemas.microsoft.com/office/drawing/2014/main" id="{C5C4D4D9-9A21-4EB3-B395-284F272795D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58A6CA5-AACC-4E5D-9577-EBC84B39D599}"/>
              </a:ext>
            </a:extLst>
          </p:cNvPr>
          <p:cNvSpPr>
            <a:spLocks noGrp="1"/>
          </p:cNvSpPr>
          <p:nvPr>
            <p:ph type="body" idx="1"/>
          </p:nvPr>
        </p:nvSpPr>
        <p:spPr>
          <a:xfrm>
            <a:off x="838200" y="1690688"/>
            <a:ext cx="10515600" cy="4486275"/>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51F8EE5-BD88-4A66-80F2-14908D2CD56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a:extLst>
              <a:ext uri="{FF2B5EF4-FFF2-40B4-BE49-F238E27FC236}">
                <a16:creationId xmlns:a16="http://schemas.microsoft.com/office/drawing/2014/main" id="{C021FBAC-6DCC-4965-9170-5EDB4509CBF1}"/>
              </a:ext>
            </a:extLst>
          </p:cNvPr>
          <p:cNvSpPr>
            <a:spLocks noGrp="1"/>
          </p:cNvSpPr>
          <p:nvPr>
            <p:ph type="ftr" sz="quarter" idx="3"/>
          </p:nvPr>
        </p:nvSpPr>
        <p:spPr>
          <a:xfrm>
            <a:off x="4038600" y="6356350"/>
            <a:ext cx="73152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 360 Huntington Fund, D’Amore-McKim School of Business</a:t>
            </a:r>
          </a:p>
        </p:txBody>
      </p:sp>
    </p:spTree>
    <p:extLst>
      <p:ext uri="{BB962C8B-B14F-4D97-AF65-F5344CB8AC3E}">
        <p14:creationId xmlns:p14="http://schemas.microsoft.com/office/powerpoint/2010/main" val="3348778789"/>
      </p:ext>
    </p:extLst>
  </p:cSld>
  <p:clrMap bg1="lt1" tx1="dk1" bg2="lt2" tx2="dk2" accent1="accent1" accent2="accent2" accent3="accent3" accent4="accent4" accent5="accent5" accent6="accent6" hlink="hlink" folHlink="folHlink"/>
  <p:sldLayoutIdLst>
    <p:sldLayoutId id="2147483656" r:id="rId1"/>
    <p:sldLayoutId id="2147483649" r:id="rId2"/>
    <p:sldLayoutId id="2147483652" r:id="rId3"/>
    <p:sldLayoutId id="2147483650" r:id="rId4"/>
    <p:sldLayoutId id="2147483653" r:id="rId5"/>
    <p:sldLayoutId id="2147483655" r:id="rId6"/>
    <p:sldLayoutId id="2147483654" r:id="rId7"/>
    <p:sldLayoutId id="2147483657" r:id="rId8"/>
  </p:sldLayoutIdLst>
  <p:hf hdr="0" ftr="0" dt="0"/>
  <p:txStyles>
    <p:titleStyle>
      <a:lvl1pPr algn="l" defTabSz="914400" rtl="0" eaLnBrk="1" latinLnBrk="0" hangingPunct="1">
        <a:lnSpc>
          <a:spcPct val="90000"/>
        </a:lnSpc>
        <a:spcBef>
          <a:spcPct val="0"/>
        </a:spcBef>
        <a:buNone/>
        <a:defRPr sz="4400" kern="1200">
          <a:solidFill>
            <a:srgbClr val="C00000"/>
          </a:solidFill>
          <a:latin typeface="Arial Black" panose="020B0A04020102020204" pitchFamily="34" charset="0"/>
          <a:ea typeface="+mj-ea"/>
          <a:cs typeface="+mj-cs"/>
        </a:defRPr>
      </a:lvl1pPr>
    </p:titleStyle>
    <p:bodyStyle>
      <a:lvl1pPr marL="228600" indent="-228600" algn="l" defTabSz="914400" rtl="0" eaLnBrk="1" latinLnBrk="0" hangingPunct="1">
        <a:lnSpc>
          <a:spcPct val="90000"/>
        </a:lnSpc>
        <a:spcBef>
          <a:spcPts val="1000"/>
        </a:spcBef>
        <a:buClr>
          <a:srgbClr val="C00000"/>
        </a:buClr>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Clr>
          <a:srgbClr val="C00000"/>
        </a:buClr>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Clr>
          <a:srgbClr val="C00000"/>
        </a:buClr>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Clr>
          <a:srgbClr val="C00000"/>
        </a:buClr>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Clr>
          <a:srgbClr val="C00000"/>
        </a:buClr>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3.xml"/><Relationship Id="rId5" Type="http://schemas.openxmlformats.org/officeDocument/2006/relationships/image" Target="../media/image1.emf"/><Relationship Id="rId4" Type="http://schemas.openxmlformats.org/officeDocument/2006/relationships/oleObject" Target="../embeddings/oleObject2.bin"/></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0.png"/><Relationship Id="rId1" Type="http://schemas.openxmlformats.org/officeDocument/2006/relationships/slideLayout" Target="../slideLayouts/slideLayout4.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10.png"/><Relationship Id="rId2" Type="http://schemas.openxmlformats.org/officeDocument/2006/relationships/diagramData" Target="../diagrams/data2.xml"/><Relationship Id="rId1" Type="http://schemas.openxmlformats.org/officeDocument/2006/relationships/slideLayout" Target="../slideLayouts/slideLayout4.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3.xml"/><Relationship Id="rId7" Type="http://schemas.openxmlformats.org/officeDocument/2006/relationships/image" Target="../media/image10.png"/><Relationship Id="rId2" Type="http://schemas.openxmlformats.org/officeDocument/2006/relationships/diagramData" Target="../diagrams/data3.xml"/><Relationship Id="rId1" Type="http://schemas.openxmlformats.org/officeDocument/2006/relationships/slideLayout" Target="../slideLayouts/slideLayout5.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7.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4.xml"/><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0.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52.jpeg"/><Relationship Id="rId1" Type="http://schemas.openxmlformats.org/officeDocument/2006/relationships/slideLayout" Target="../slideLayouts/slideLayout4.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1.xml.rels><?xml version="1.0" encoding="UTF-8" standalone="yes"?>
<Relationships xmlns="http://schemas.openxmlformats.org/package/2006/relationships"><Relationship Id="rId8" Type="http://schemas.openxmlformats.org/officeDocument/2006/relationships/diagramData" Target="../diagrams/data5.xml"/><Relationship Id="rId3" Type="http://schemas.openxmlformats.org/officeDocument/2006/relationships/image" Target="../media/image27.png"/><Relationship Id="rId7" Type="http://schemas.openxmlformats.org/officeDocument/2006/relationships/image" Target="../media/image10.png"/><Relationship Id="rId12" Type="http://schemas.microsoft.com/office/2007/relationships/diagramDrawing" Target="../diagrams/drawing5.xml"/><Relationship Id="rId2" Type="http://schemas.openxmlformats.org/officeDocument/2006/relationships/image" Target="../media/image29.png"/><Relationship Id="rId1" Type="http://schemas.openxmlformats.org/officeDocument/2006/relationships/slideLayout" Target="../slideLayouts/slideLayout4.xml"/><Relationship Id="rId6" Type="http://schemas.openxmlformats.org/officeDocument/2006/relationships/image" Target="../media/image28.png"/><Relationship Id="rId11" Type="http://schemas.openxmlformats.org/officeDocument/2006/relationships/diagramColors" Target="../diagrams/colors5.xml"/><Relationship Id="rId5" Type="http://schemas.openxmlformats.org/officeDocument/2006/relationships/image" Target="../media/image53.jpg"/><Relationship Id="rId10" Type="http://schemas.openxmlformats.org/officeDocument/2006/relationships/diagramQuickStyle" Target="../diagrams/quickStyle5.xml"/><Relationship Id="rId4" Type="http://schemas.openxmlformats.org/officeDocument/2006/relationships/image" Target="../media/image30.png"/><Relationship Id="rId9" Type="http://schemas.openxmlformats.org/officeDocument/2006/relationships/diagramLayout" Target="../diagrams/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9.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61.svg"/><Relationship Id="rId7" Type="http://schemas.openxmlformats.org/officeDocument/2006/relationships/image" Target="../media/image65.svg"/><Relationship Id="rId2" Type="http://schemas.openxmlformats.org/officeDocument/2006/relationships/image" Target="../media/image60.png"/><Relationship Id="rId1" Type="http://schemas.openxmlformats.org/officeDocument/2006/relationships/slideLayout" Target="../slideLayouts/slideLayout4.xml"/><Relationship Id="rId6" Type="http://schemas.openxmlformats.org/officeDocument/2006/relationships/image" Target="../media/image64.png"/><Relationship Id="rId5" Type="http://schemas.openxmlformats.org/officeDocument/2006/relationships/image" Target="../media/image63.svg"/><Relationship Id="rId10" Type="http://schemas.openxmlformats.org/officeDocument/2006/relationships/image" Target="../media/image10.png"/><Relationship Id="rId4" Type="http://schemas.openxmlformats.org/officeDocument/2006/relationships/image" Target="../media/image62.png"/><Relationship Id="rId9" Type="http://schemas.openxmlformats.org/officeDocument/2006/relationships/image" Target="../media/image67.svg"/></Relationships>
</file>

<file path=ppt/slides/_rels/slide26.xml.rels><?xml version="1.0" encoding="UTF-8" standalone="yes"?>
<Relationships xmlns="http://schemas.openxmlformats.org/package/2006/relationships"><Relationship Id="rId3" Type="http://schemas.openxmlformats.org/officeDocument/2006/relationships/image" Target="../media/image68.png"/><Relationship Id="rId7" Type="http://schemas.openxmlformats.org/officeDocument/2006/relationships/image" Target="../media/image10.png"/><Relationship Id="rId2" Type="http://schemas.openxmlformats.org/officeDocument/2006/relationships/hyperlink" Target="https://www.fool.com/investing/2023/09/20/why-ibm-shares-were-rising-today/" TargetMode="External"/><Relationship Id="rId1" Type="http://schemas.openxmlformats.org/officeDocument/2006/relationships/slideLayout" Target="../slideLayouts/slideLayout4.xml"/><Relationship Id="rId6" Type="http://schemas.openxmlformats.org/officeDocument/2006/relationships/image" Target="../media/image71.svg"/><Relationship Id="rId5" Type="http://schemas.openxmlformats.org/officeDocument/2006/relationships/image" Target="../media/image70.png"/><Relationship Id="rId4" Type="http://schemas.openxmlformats.org/officeDocument/2006/relationships/image" Target="../media/image69.svg"/></Relationships>
</file>

<file path=ppt/slides/_rels/slide2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2.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73.gif"/><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gif"/><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0.png"/><Relationship Id="rId1" Type="http://schemas.openxmlformats.org/officeDocument/2006/relationships/slideLayout" Target="../slideLayouts/slideLayout4.xml"/><Relationship Id="rId6" Type="http://schemas.openxmlformats.org/officeDocument/2006/relationships/image" Target="../media/image15.pn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10.png"/><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6.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43AFA1D6-1552-8D39-BDDA-92D9B78652FB}"/>
              </a:ext>
            </a:extLst>
          </p:cNvPr>
          <p:cNvGraphicFramePr>
            <a:graphicFrameLocks noChangeAspect="1"/>
          </p:cNvGraphicFramePr>
          <p:nvPr>
            <p:custDataLst>
              <p:tags r:id="rId1"/>
            </p:custDataLst>
            <p:extLst>
              <p:ext uri="{D42A27DB-BD31-4B8C-83A1-F6EECF244321}">
                <p14:modId xmlns:p14="http://schemas.microsoft.com/office/powerpoint/2010/main" val="11917870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84" imgH="384" progId="TCLayout.ActiveDocument.1">
                  <p:embed/>
                </p:oleObj>
              </mc:Choice>
              <mc:Fallback>
                <p:oleObj name="think-cell Slide" r:id="rId4" imgW="384" imgH="384" progId="TCLayout.ActiveDocument.1">
                  <p:embed/>
                  <p:pic>
                    <p:nvPicPr>
                      <p:cNvPr id="6" name="Object 5" hidden="1">
                        <a:extLst>
                          <a:ext uri="{FF2B5EF4-FFF2-40B4-BE49-F238E27FC236}">
                            <a16:creationId xmlns:a16="http://schemas.microsoft.com/office/drawing/2014/main" id="{43AFA1D6-1552-8D39-BDDA-92D9B78652FB}"/>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le 1"/>
          <p:cNvSpPr txBox="1">
            <a:spLocks/>
          </p:cNvSpPr>
          <p:nvPr/>
        </p:nvSpPr>
        <p:spPr>
          <a:xfrm>
            <a:off x="400887" y="155643"/>
            <a:ext cx="4804856" cy="2052536"/>
          </a:xfrm>
          <a:prstGeom prst="rect">
            <a:avLst/>
          </a:prstGeom>
        </p:spPr>
        <p:txBody>
          <a:bodyPr anchor="b">
            <a:normAutofit/>
          </a:bodyPr>
          <a:lstStyle>
            <a:lvl1pPr algn="l" defTabSz="914400" rtl="0" eaLnBrk="1" latinLnBrk="0" hangingPunct="1">
              <a:lnSpc>
                <a:spcPct val="90000"/>
              </a:lnSpc>
              <a:spcBef>
                <a:spcPct val="0"/>
              </a:spcBef>
              <a:buNone/>
              <a:defRPr sz="4400" kern="1200">
                <a:solidFill>
                  <a:srgbClr val="C00000"/>
                </a:solidFill>
                <a:latin typeface="Arial Black" panose="020B0A04020102020204" pitchFamily="34" charset="0"/>
                <a:ea typeface="+mj-ea"/>
                <a:cs typeface="+mj-cs"/>
              </a:defRPr>
            </a:lvl1pPr>
          </a:lstStyle>
          <a:p>
            <a:r>
              <a:rPr lang="en-US" sz="3000">
                <a:solidFill>
                  <a:schemeClr val="tx2"/>
                </a:solidFill>
              </a:rPr>
              <a:t>International Business Machines Corporation</a:t>
            </a:r>
          </a:p>
        </p:txBody>
      </p:sp>
      <p:sp>
        <p:nvSpPr>
          <p:cNvPr id="3" name="Title 1"/>
          <p:cNvSpPr txBox="1">
            <a:spLocks/>
          </p:cNvSpPr>
          <p:nvPr/>
        </p:nvSpPr>
        <p:spPr>
          <a:xfrm>
            <a:off x="405860" y="2412595"/>
            <a:ext cx="5507263" cy="315162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kern="1200">
                <a:solidFill>
                  <a:srgbClr val="C00000"/>
                </a:solidFill>
                <a:latin typeface="Arial Black" panose="020B0A04020102020204" pitchFamily="34" charset="0"/>
                <a:ea typeface="Verdana" panose="020B0604030504040204" pitchFamily="34" charset="0"/>
                <a:cs typeface="+mj-cs"/>
              </a:defRPr>
            </a:lvl1pPr>
          </a:lstStyle>
          <a:p>
            <a:pPr>
              <a:lnSpc>
                <a:spcPct val="100000"/>
              </a:lnSpc>
            </a:pPr>
            <a:r>
              <a:rPr lang="en-US" sz="2400" b="1" dirty="0">
                <a:solidFill>
                  <a:schemeClr val="tx1">
                    <a:lumMod val="65000"/>
                    <a:lumOff val="35000"/>
                  </a:schemeClr>
                </a:solidFill>
                <a:latin typeface="+mj-lt"/>
              </a:rPr>
              <a:t>Sector</a:t>
            </a:r>
            <a:r>
              <a:rPr lang="en-US" sz="2400" dirty="0">
                <a:solidFill>
                  <a:schemeClr val="tx1">
                    <a:lumMod val="65000"/>
                    <a:lumOff val="35000"/>
                  </a:schemeClr>
                </a:solidFill>
                <a:latin typeface="+mj-lt"/>
              </a:rPr>
              <a:t>: Information Technology</a:t>
            </a:r>
          </a:p>
          <a:p>
            <a:pPr>
              <a:lnSpc>
                <a:spcPct val="100000"/>
              </a:lnSpc>
            </a:pPr>
            <a:r>
              <a:rPr lang="en-US" sz="2400" b="1" dirty="0">
                <a:solidFill>
                  <a:schemeClr val="tx1">
                    <a:lumMod val="65000"/>
                    <a:lumOff val="35000"/>
                  </a:schemeClr>
                </a:solidFill>
                <a:latin typeface="+mj-lt"/>
              </a:rPr>
              <a:t>Industry</a:t>
            </a:r>
            <a:r>
              <a:rPr lang="en-US" sz="2400" dirty="0">
                <a:solidFill>
                  <a:schemeClr val="tx1">
                    <a:lumMod val="65000"/>
                    <a:lumOff val="35000"/>
                  </a:schemeClr>
                </a:solidFill>
                <a:latin typeface="+mj-lt"/>
              </a:rPr>
              <a:t>: IT Service (Software, Consulting, Infrastructure)</a:t>
            </a:r>
          </a:p>
          <a:p>
            <a:pPr>
              <a:lnSpc>
                <a:spcPct val="100000"/>
              </a:lnSpc>
            </a:pPr>
            <a:r>
              <a:rPr lang="en-US" sz="2400" b="1" dirty="0">
                <a:solidFill>
                  <a:schemeClr val="tx1">
                    <a:lumMod val="65000"/>
                    <a:lumOff val="35000"/>
                  </a:schemeClr>
                </a:solidFill>
                <a:latin typeface="+mj-lt"/>
              </a:rPr>
              <a:t>Recommendation</a:t>
            </a:r>
            <a:r>
              <a:rPr lang="en-US" sz="2400" dirty="0">
                <a:solidFill>
                  <a:schemeClr val="tx1">
                    <a:lumMod val="65000"/>
                    <a:lumOff val="35000"/>
                  </a:schemeClr>
                </a:solidFill>
                <a:latin typeface="+mj-lt"/>
              </a:rPr>
              <a:t>: BUY</a:t>
            </a:r>
          </a:p>
        </p:txBody>
      </p:sp>
      <p:sp>
        <p:nvSpPr>
          <p:cNvPr id="4" name="Subtitle 2"/>
          <p:cNvSpPr txBox="1">
            <a:spLocks/>
          </p:cNvSpPr>
          <p:nvPr/>
        </p:nvSpPr>
        <p:spPr>
          <a:xfrm>
            <a:off x="405861" y="5758773"/>
            <a:ext cx="7249807" cy="846307"/>
          </a:xfrm>
          <a:prstGeom prst="rect">
            <a:avLst/>
          </a:prstGeom>
        </p:spPr>
        <p:txBody>
          <a:bodyPr anchor="t">
            <a:normAutofit/>
          </a:bodyPr>
          <a:lstStyle>
            <a:lvl1pPr marL="228600" indent="-228600" algn="l" defTabSz="914400" rtl="0" eaLnBrk="1" latinLnBrk="0" hangingPunct="1">
              <a:lnSpc>
                <a:spcPct val="90000"/>
              </a:lnSpc>
              <a:spcBef>
                <a:spcPts val="1000"/>
              </a:spcBef>
              <a:buClr>
                <a:srgbClr val="C00000"/>
              </a:buClr>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Clr>
                <a:srgbClr val="C00000"/>
              </a:buClr>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Clr>
                <a:srgbClr val="C00000"/>
              </a:buClr>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Clr>
                <a:srgbClr val="C00000"/>
              </a:buClr>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Clr>
                <a:srgbClr val="C00000"/>
              </a:buClr>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None/>
            </a:pPr>
            <a:r>
              <a:rPr lang="en-US" sz="2000"/>
              <a:t>Presented By: </a:t>
            </a:r>
          </a:p>
          <a:p>
            <a:pPr marL="0" indent="0">
              <a:lnSpc>
                <a:spcPct val="100000"/>
              </a:lnSpc>
              <a:spcBef>
                <a:spcPts val="0"/>
              </a:spcBef>
              <a:buNone/>
            </a:pPr>
            <a:r>
              <a:rPr lang="en-US" sz="2000"/>
              <a:t>Weiqiang Wu, Abhishek Goyal, </a:t>
            </a:r>
            <a:r>
              <a:rPr lang="en-US" sz="2000" err="1"/>
              <a:t>Vatsal</a:t>
            </a:r>
            <a:r>
              <a:rPr lang="en-US" sz="2000"/>
              <a:t> Raj</a:t>
            </a:r>
          </a:p>
        </p:txBody>
      </p:sp>
    </p:spTree>
    <p:extLst>
      <p:ext uri="{BB962C8B-B14F-4D97-AF65-F5344CB8AC3E}">
        <p14:creationId xmlns:p14="http://schemas.microsoft.com/office/powerpoint/2010/main" val="30580674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6BCDC-4448-EBA2-AF42-C80B9D27672F}"/>
              </a:ext>
            </a:extLst>
          </p:cNvPr>
          <p:cNvSpPr>
            <a:spLocks noGrp="1"/>
          </p:cNvSpPr>
          <p:nvPr>
            <p:ph type="title"/>
          </p:nvPr>
        </p:nvSpPr>
        <p:spPr/>
        <p:txBody>
          <a:bodyPr/>
          <a:lstStyle/>
          <a:p>
            <a:r>
              <a:rPr lang="en-US" dirty="0"/>
              <a:t>Competitors</a:t>
            </a:r>
          </a:p>
        </p:txBody>
      </p:sp>
      <p:sp>
        <p:nvSpPr>
          <p:cNvPr id="4" name="Slide Number Placeholder 3">
            <a:extLst>
              <a:ext uri="{FF2B5EF4-FFF2-40B4-BE49-F238E27FC236}">
                <a16:creationId xmlns:a16="http://schemas.microsoft.com/office/drawing/2014/main" id="{166F0A82-5AD8-D86F-EE66-1B1BFD7BA3A6}"/>
              </a:ext>
            </a:extLst>
          </p:cNvPr>
          <p:cNvSpPr>
            <a:spLocks noGrp="1"/>
          </p:cNvSpPr>
          <p:nvPr>
            <p:ph type="sldNum" sz="quarter" idx="12"/>
          </p:nvPr>
        </p:nvSpPr>
        <p:spPr/>
        <p:txBody>
          <a:bodyPr/>
          <a:lstStyle/>
          <a:p>
            <a:fld id="{19B90015-56D5-40EF-89C8-B6822FBCDBFE}" type="slidenum">
              <a:rPr lang="en-US" smtClean="0"/>
              <a:pPr/>
              <a:t>10</a:t>
            </a:fld>
            <a:endParaRPr lang="en-US"/>
          </a:p>
        </p:txBody>
      </p:sp>
      <p:pic>
        <p:nvPicPr>
          <p:cNvPr id="5" name="Picture 4">
            <a:extLst>
              <a:ext uri="{FF2B5EF4-FFF2-40B4-BE49-F238E27FC236}">
                <a16:creationId xmlns:a16="http://schemas.microsoft.com/office/drawing/2014/main" id="{ED0E7815-04A6-6782-898E-677A4EE219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56326" y="240168"/>
            <a:ext cx="1811877" cy="711809"/>
          </a:xfrm>
          <a:prstGeom prst="rect">
            <a:avLst/>
          </a:prstGeom>
        </p:spPr>
      </p:pic>
      <p:graphicFrame>
        <p:nvGraphicFramePr>
          <p:cNvPr id="9" name="Content Placeholder 8">
            <a:extLst>
              <a:ext uri="{FF2B5EF4-FFF2-40B4-BE49-F238E27FC236}">
                <a16:creationId xmlns:a16="http://schemas.microsoft.com/office/drawing/2014/main" id="{299EF650-DC37-9869-7442-BFD1AB6411ED}"/>
              </a:ext>
            </a:extLst>
          </p:cNvPr>
          <p:cNvGraphicFramePr>
            <a:graphicFrameLocks noGrp="1"/>
          </p:cNvGraphicFramePr>
          <p:nvPr>
            <p:ph idx="1"/>
            <p:extLst>
              <p:ext uri="{D42A27DB-BD31-4B8C-83A1-F6EECF244321}">
                <p14:modId xmlns:p14="http://schemas.microsoft.com/office/powerpoint/2010/main" val="1801987549"/>
              </p:ext>
            </p:extLst>
          </p:nvPr>
        </p:nvGraphicFramePr>
        <p:xfrm>
          <a:off x="100078" y="1487451"/>
          <a:ext cx="11029069" cy="3436241"/>
        </p:xfrm>
        <a:graphic>
          <a:graphicData uri="http://schemas.openxmlformats.org/drawingml/2006/table">
            <a:tbl>
              <a:tblPr firstRow="1" bandRow="1"/>
              <a:tblGrid>
                <a:gridCol w="2135114">
                  <a:extLst>
                    <a:ext uri="{9D8B030D-6E8A-4147-A177-3AD203B41FA5}">
                      <a16:colId xmlns:a16="http://schemas.microsoft.com/office/drawing/2014/main" val="3420440940"/>
                    </a:ext>
                  </a:extLst>
                </a:gridCol>
                <a:gridCol w="2276513">
                  <a:extLst>
                    <a:ext uri="{9D8B030D-6E8A-4147-A177-3AD203B41FA5}">
                      <a16:colId xmlns:a16="http://schemas.microsoft.com/office/drawing/2014/main" val="4146029615"/>
                    </a:ext>
                  </a:extLst>
                </a:gridCol>
                <a:gridCol w="2205814">
                  <a:extLst>
                    <a:ext uri="{9D8B030D-6E8A-4147-A177-3AD203B41FA5}">
                      <a16:colId xmlns:a16="http://schemas.microsoft.com/office/drawing/2014/main" val="3612916527"/>
                    </a:ext>
                  </a:extLst>
                </a:gridCol>
                <a:gridCol w="2205814">
                  <a:extLst>
                    <a:ext uri="{9D8B030D-6E8A-4147-A177-3AD203B41FA5}">
                      <a16:colId xmlns:a16="http://schemas.microsoft.com/office/drawing/2014/main" val="349672676"/>
                    </a:ext>
                  </a:extLst>
                </a:gridCol>
                <a:gridCol w="2205814">
                  <a:extLst>
                    <a:ext uri="{9D8B030D-6E8A-4147-A177-3AD203B41FA5}">
                      <a16:colId xmlns:a16="http://schemas.microsoft.com/office/drawing/2014/main" val="2247165726"/>
                    </a:ext>
                  </a:extLst>
                </a:gridCol>
              </a:tblGrid>
              <a:tr h="379828">
                <a:tc>
                  <a:txBody>
                    <a:bodyPr/>
                    <a:lstStyle/>
                    <a:p>
                      <a:endParaRPr lang="en-US" dirty="0"/>
                    </a:p>
                  </a:txBody>
                  <a:tcPr/>
                </a:tc>
                <a:tc>
                  <a:txBody>
                    <a:bodyPr/>
                    <a:lstStyle/>
                    <a:p>
                      <a:r>
                        <a:rPr lang="en-US" dirty="0">
                          <a:solidFill>
                            <a:schemeClr val="tx1"/>
                          </a:solidFill>
                        </a:rPr>
                        <a:t>IBM</a:t>
                      </a:r>
                    </a:p>
                  </a:txBody>
                  <a:tcPr>
                    <a:solidFill>
                      <a:srgbClr val="FFFF00"/>
                    </a:solidFill>
                  </a:tcPr>
                </a:tc>
                <a:tc>
                  <a:txBody>
                    <a:bodyPr/>
                    <a:lstStyle/>
                    <a:p>
                      <a:r>
                        <a:rPr lang="en-US" dirty="0"/>
                        <a:t>SAP</a:t>
                      </a:r>
                    </a:p>
                  </a:txBody>
                  <a:tcPr/>
                </a:tc>
                <a:tc>
                  <a:txBody>
                    <a:bodyPr/>
                    <a:lstStyle/>
                    <a:p>
                      <a:r>
                        <a:rPr lang="en-US" dirty="0"/>
                        <a:t>Accenture</a:t>
                      </a:r>
                    </a:p>
                  </a:txBody>
                  <a:tcPr/>
                </a:tc>
                <a:tc>
                  <a:txBody>
                    <a:bodyPr/>
                    <a:lstStyle/>
                    <a:p>
                      <a:r>
                        <a:rPr lang="en-US" dirty="0"/>
                        <a:t>Microsoft</a:t>
                      </a:r>
                    </a:p>
                  </a:txBody>
                  <a:tcPr/>
                </a:tc>
                <a:extLst>
                  <a:ext uri="{0D108BD9-81ED-4DB2-BD59-A6C34878D82A}">
                    <a16:rowId xmlns:a16="http://schemas.microsoft.com/office/drawing/2014/main" val="386450604"/>
                  </a:ext>
                </a:extLst>
              </a:tr>
              <a:tr h="459067">
                <a:tc>
                  <a:txBody>
                    <a:bodyPr/>
                    <a:lstStyle/>
                    <a:p>
                      <a:r>
                        <a:rPr lang="en-US" dirty="0"/>
                        <a:t>Business</a:t>
                      </a:r>
                    </a:p>
                  </a:txBody>
                  <a:tcPr/>
                </a:tc>
                <a:tc>
                  <a:txBody>
                    <a:bodyPr/>
                    <a:lstStyle/>
                    <a:p>
                      <a:r>
                        <a:rPr lang="en-US" dirty="0">
                          <a:solidFill>
                            <a:schemeClr val="tx1"/>
                          </a:solidFill>
                        </a:rPr>
                        <a:t>Software, Consulting,</a:t>
                      </a:r>
                    </a:p>
                    <a:p>
                      <a:r>
                        <a:rPr lang="en-US" dirty="0">
                          <a:solidFill>
                            <a:schemeClr val="tx1"/>
                          </a:solidFill>
                        </a:rPr>
                        <a:t>Infrastructure</a:t>
                      </a:r>
                    </a:p>
                  </a:txBody>
                  <a:tcPr>
                    <a:solidFill>
                      <a:srgbClr val="FFFF00"/>
                    </a:solidFill>
                  </a:tcPr>
                </a:tc>
                <a:tc>
                  <a:txBody>
                    <a:bodyPr/>
                    <a:lstStyle/>
                    <a:p>
                      <a:r>
                        <a:rPr lang="en-US" dirty="0"/>
                        <a:t>Cloud,</a:t>
                      </a:r>
                    </a:p>
                    <a:p>
                      <a:r>
                        <a:rPr lang="en-US" dirty="0"/>
                        <a:t>Software</a:t>
                      </a:r>
                    </a:p>
                  </a:txBody>
                  <a:tcPr/>
                </a:tc>
                <a:tc>
                  <a:txBody>
                    <a:bodyPr/>
                    <a:lstStyle/>
                    <a:p>
                      <a:r>
                        <a:rPr lang="en-US" dirty="0"/>
                        <a:t>Consulting,</a:t>
                      </a:r>
                    </a:p>
                    <a:p>
                      <a:r>
                        <a:rPr lang="en-US" dirty="0"/>
                        <a:t>Products</a:t>
                      </a:r>
                    </a:p>
                  </a:txBody>
                  <a:tcPr/>
                </a:tc>
                <a:tc>
                  <a:txBody>
                    <a:bodyPr/>
                    <a:lstStyle/>
                    <a:p>
                      <a:r>
                        <a:rPr lang="en-US" dirty="0"/>
                        <a:t>Business Processes,</a:t>
                      </a:r>
                    </a:p>
                    <a:p>
                      <a:r>
                        <a:rPr lang="en-US" dirty="0"/>
                        <a:t>Cloud, Personal Computing</a:t>
                      </a:r>
                    </a:p>
                  </a:txBody>
                  <a:tcPr/>
                </a:tc>
                <a:extLst>
                  <a:ext uri="{0D108BD9-81ED-4DB2-BD59-A6C34878D82A}">
                    <a16:rowId xmlns:a16="http://schemas.microsoft.com/office/drawing/2014/main" val="4173832508"/>
                  </a:ext>
                </a:extLst>
              </a:tr>
              <a:tr h="386862">
                <a:tc>
                  <a:txBody>
                    <a:bodyPr/>
                    <a:lstStyle/>
                    <a:p>
                      <a:r>
                        <a:rPr lang="en-US" dirty="0"/>
                        <a:t>Market Cap</a:t>
                      </a:r>
                    </a:p>
                  </a:txBody>
                  <a:tcPr/>
                </a:tc>
                <a:tc>
                  <a:txBody>
                    <a:bodyPr/>
                    <a:lstStyle/>
                    <a:p>
                      <a:r>
                        <a:rPr lang="en-US" dirty="0" err="1">
                          <a:solidFill>
                            <a:schemeClr val="tx1"/>
                          </a:solidFill>
                        </a:rPr>
                        <a:t>129.39B</a:t>
                      </a:r>
                      <a:endParaRPr lang="en-US" dirty="0">
                        <a:solidFill>
                          <a:schemeClr val="tx1"/>
                        </a:solidFill>
                      </a:endParaRPr>
                    </a:p>
                  </a:txBody>
                  <a:tcPr>
                    <a:solidFill>
                      <a:srgbClr val="FFFF00"/>
                    </a:solidFill>
                  </a:tcPr>
                </a:tc>
                <a:tc>
                  <a:txBody>
                    <a:bodyPr/>
                    <a:lstStyle/>
                    <a:p>
                      <a:r>
                        <a:rPr lang="en-US" dirty="0" err="1"/>
                        <a:t>153.137B</a:t>
                      </a:r>
                      <a:endParaRPr lang="en-US" dirty="0"/>
                    </a:p>
                  </a:txBody>
                  <a:tcPr/>
                </a:tc>
                <a:tc>
                  <a:txBody>
                    <a:bodyPr/>
                    <a:lstStyle/>
                    <a:p>
                      <a:r>
                        <a:rPr lang="en-US" dirty="0" err="1"/>
                        <a:t>196.526B</a:t>
                      </a:r>
                      <a:endParaRPr lang="en-US" dirty="0"/>
                    </a:p>
                  </a:txBody>
                  <a:tcPr/>
                </a:tc>
                <a:tc>
                  <a:txBody>
                    <a:bodyPr/>
                    <a:lstStyle/>
                    <a:p>
                      <a:r>
                        <a:rPr lang="en-US" dirty="0" err="1"/>
                        <a:t>2.431T</a:t>
                      </a:r>
                      <a:endParaRPr lang="en-US" dirty="0"/>
                    </a:p>
                  </a:txBody>
                  <a:tcPr/>
                </a:tc>
                <a:extLst>
                  <a:ext uri="{0D108BD9-81ED-4DB2-BD59-A6C34878D82A}">
                    <a16:rowId xmlns:a16="http://schemas.microsoft.com/office/drawing/2014/main" val="1842295833"/>
                  </a:ext>
                </a:extLst>
              </a:tr>
              <a:tr h="666588">
                <a:tc>
                  <a:txBody>
                    <a:bodyPr/>
                    <a:lstStyle/>
                    <a:p>
                      <a:r>
                        <a:rPr lang="en-US" dirty="0" err="1"/>
                        <a:t>Q2</a:t>
                      </a:r>
                      <a:r>
                        <a:rPr lang="en-US" dirty="0"/>
                        <a:t> Free Cash Flow(M)</a:t>
                      </a:r>
                    </a:p>
                  </a:txBody>
                  <a:tcPr/>
                </a:tc>
                <a:tc>
                  <a:txBody>
                    <a:bodyPr/>
                    <a:lstStyle/>
                    <a:p>
                      <a:r>
                        <a:rPr lang="en-US" dirty="0">
                          <a:solidFill>
                            <a:schemeClr val="tx1"/>
                          </a:solidFill>
                        </a:rPr>
                        <a:t>2,151</a:t>
                      </a:r>
                    </a:p>
                  </a:txBody>
                  <a:tcPr>
                    <a:solidFill>
                      <a:srgbClr val="FFFF00"/>
                    </a:solidFill>
                  </a:tcPr>
                </a:tc>
                <a:tc>
                  <a:txBody>
                    <a:bodyPr/>
                    <a:lstStyle/>
                    <a:p>
                      <a:r>
                        <a:rPr lang="en-US" dirty="0"/>
                        <a:t>711</a:t>
                      </a:r>
                    </a:p>
                  </a:txBody>
                  <a:tcPr/>
                </a:tc>
                <a:tc>
                  <a:txBody>
                    <a:bodyPr/>
                    <a:lstStyle/>
                    <a:p>
                      <a:r>
                        <a:rPr lang="en-US" dirty="0"/>
                        <a:t>3,229</a:t>
                      </a:r>
                    </a:p>
                  </a:txBody>
                  <a:tcPr/>
                </a:tc>
                <a:tc>
                  <a:txBody>
                    <a:bodyPr/>
                    <a:lstStyle/>
                    <a:p>
                      <a:r>
                        <a:rPr lang="en-US" dirty="0"/>
                        <a:t>19,827</a:t>
                      </a:r>
                    </a:p>
                  </a:txBody>
                  <a:tcPr/>
                </a:tc>
                <a:extLst>
                  <a:ext uri="{0D108BD9-81ED-4DB2-BD59-A6C34878D82A}">
                    <a16:rowId xmlns:a16="http://schemas.microsoft.com/office/drawing/2014/main" val="1044550277"/>
                  </a:ext>
                </a:extLst>
              </a:tr>
              <a:tr h="434416">
                <a:tc>
                  <a:txBody>
                    <a:bodyPr/>
                    <a:lstStyle/>
                    <a:p>
                      <a:r>
                        <a:rPr lang="en-US" dirty="0" err="1"/>
                        <a:t>Q2</a:t>
                      </a:r>
                      <a:r>
                        <a:rPr lang="en-US" dirty="0"/>
                        <a:t> Revenue(M)</a:t>
                      </a:r>
                    </a:p>
                  </a:txBody>
                  <a:tcPr/>
                </a:tc>
                <a:tc>
                  <a:txBody>
                    <a:bodyPr/>
                    <a:lstStyle/>
                    <a:p>
                      <a:r>
                        <a:rPr lang="en-US" dirty="0">
                          <a:solidFill>
                            <a:schemeClr val="tx1"/>
                          </a:solidFill>
                        </a:rPr>
                        <a:t>15,475</a:t>
                      </a:r>
                    </a:p>
                  </a:txBody>
                  <a:tcPr>
                    <a:solidFill>
                      <a:srgbClr val="FFFF00"/>
                    </a:solidFill>
                  </a:tcPr>
                </a:tc>
                <a:tc>
                  <a:txBody>
                    <a:bodyPr/>
                    <a:lstStyle/>
                    <a:p>
                      <a:r>
                        <a:rPr lang="en-US" dirty="0"/>
                        <a:t>7,555</a:t>
                      </a:r>
                    </a:p>
                  </a:txBody>
                  <a:tcPr/>
                </a:tc>
                <a:tc>
                  <a:txBody>
                    <a:bodyPr/>
                    <a:lstStyle/>
                    <a:p>
                      <a:r>
                        <a:rPr lang="en-US" dirty="0"/>
                        <a:t>15,985</a:t>
                      </a:r>
                    </a:p>
                  </a:txBody>
                  <a:tcPr/>
                </a:tc>
                <a:tc>
                  <a:txBody>
                    <a:bodyPr/>
                    <a:lstStyle/>
                    <a:p>
                      <a:r>
                        <a:rPr lang="en-US" dirty="0"/>
                        <a:t>56,189</a:t>
                      </a:r>
                    </a:p>
                  </a:txBody>
                  <a:tcPr/>
                </a:tc>
                <a:extLst>
                  <a:ext uri="{0D108BD9-81ED-4DB2-BD59-A6C34878D82A}">
                    <a16:rowId xmlns:a16="http://schemas.microsoft.com/office/drawing/2014/main" val="3555693278"/>
                  </a:ext>
                </a:extLst>
              </a:tr>
              <a:tr h="379827">
                <a:tc>
                  <a:txBody>
                    <a:bodyPr/>
                    <a:lstStyle/>
                    <a:p>
                      <a:r>
                        <a:rPr lang="en-US" dirty="0"/>
                        <a:t>Dividend Yield</a:t>
                      </a:r>
                    </a:p>
                  </a:txBody>
                  <a:tcPr/>
                </a:tc>
                <a:tc>
                  <a:txBody>
                    <a:bodyPr/>
                    <a:lstStyle/>
                    <a:p>
                      <a:r>
                        <a:rPr lang="en-US" dirty="0">
                          <a:solidFill>
                            <a:schemeClr val="tx1"/>
                          </a:solidFill>
                        </a:rPr>
                        <a:t>4.69%</a:t>
                      </a:r>
                    </a:p>
                  </a:txBody>
                  <a:tcPr>
                    <a:solidFill>
                      <a:srgbClr val="FFFF00"/>
                    </a:solidFill>
                  </a:tcPr>
                </a:tc>
                <a:tc>
                  <a:txBody>
                    <a:bodyPr/>
                    <a:lstStyle/>
                    <a:p>
                      <a:r>
                        <a:rPr lang="en-US" dirty="0"/>
                        <a:t>1.71%</a:t>
                      </a:r>
                    </a:p>
                  </a:txBody>
                  <a:tcPr/>
                </a:tc>
                <a:tc>
                  <a:txBody>
                    <a:bodyPr/>
                    <a:lstStyle/>
                    <a:p>
                      <a:r>
                        <a:rPr lang="en-US" dirty="0"/>
                        <a:t>1.44%</a:t>
                      </a:r>
                    </a:p>
                  </a:txBody>
                  <a:tcPr/>
                </a:tc>
                <a:tc>
                  <a:txBody>
                    <a:bodyPr/>
                    <a:lstStyle/>
                    <a:p>
                      <a:r>
                        <a:rPr lang="en-US" dirty="0"/>
                        <a:t>0.92%</a:t>
                      </a:r>
                    </a:p>
                  </a:txBody>
                  <a:tcPr/>
                </a:tc>
                <a:extLst>
                  <a:ext uri="{0D108BD9-81ED-4DB2-BD59-A6C34878D82A}">
                    <a16:rowId xmlns:a16="http://schemas.microsoft.com/office/drawing/2014/main" val="225377494"/>
                  </a:ext>
                </a:extLst>
              </a:tr>
            </a:tbl>
          </a:graphicData>
        </a:graphic>
      </p:graphicFrame>
      <p:pic>
        <p:nvPicPr>
          <p:cNvPr id="11" name="Picture 10" descr="A black and white logo&#10;&#10;Description automatically generated">
            <a:extLst>
              <a:ext uri="{FF2B5EF4-FFF2-40B4-BE49-F238E27FC236}">
                <a16:creationId xmlns:a16="http://schemas.microsoft.com/office/drawing/2014/main" id="{55548126-1D08-5BEC-4BC6-6467ED9DA6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2109" y="5197555"/>
            <a:ext cx="1940193" cy="848463"/>
          </a:xfrm>
          <a:prstGeom prst="rect">
            <a:avLst/>
          </a:prstGeom>
        </p:spPr>
      </p:pic>
      <p:pic>
        <p:nvPicPr>
          <p:cNvPr id="15" name="Picture 14" descr="A blue and white logo&#10;&#10;Description automatically generated">
            <a:extLst>
              <a:ext uri="{FF2B5EF4-FFF2-40B4-BE49-F238E27FC236}">
                <a16:creationId xmlns:a16="http://schemas.microsoft.com/office/drawing/2014/main" id="{A912E838-7F13-30F0-0621-91EE5E6C000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43651" y="5197554"/>
            <a:ext cx="1687704" cy="848463"/>
          </a:xfrm>
          <a:prstGeom prst="rect">
            <a:avLst/>
          </a:prstGeom>
        </p:spPr>
      </p:pic>
      <p:pic>
        <p:nvPicPr>
          <p:cNvPr id="17" name="Picture 16" descr="A black and red logo&#10;&#10;Description automatically generated">
            <a:extLst>
              <a:ext uri="{FF2B5EF4-FFF2-40B4-BE49-F238E27FC236}">
                <a16:creationId xmlns:a16="http://schemas.microsoft.com/office/drawing/2014/main" id="{3F0E26FA-3D5D-1B22-EE2B-A903BCF3A6A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12704" y="5164550"/>
            <a:ext cx="2900356" cy="848462"/>
          </a:xfrm>
          <a:prstGeom prst="rect">
            <a:avLst/>
          </a:prstGeom>
        </p:spPr>
      </p:pic>
      <p:pic>
        <p:nvPicPr>
          <p:cNvPr id="19" name="Picture 18" descr="A close up of a logo&#10;&#10;Description automatically generated">
            <a:extLst>
              <a:ext uri="{FF2B5EF4-FFF2-40B4-BE49-F238E27FC236}">
                <a16:creationId xmlns:a16="http://schemas.microsoft.com/office/drawing/2014/main" id="{8B5B14CC-8DBA-41D0-03DF-F0D2483B11A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92548" y="5459166"/>
            <a:ext cx="2545764" cy="569791"/>
          </a:xfrm>
          <a:prstGeom prst="rect">
            <a:avLst/>
          </a:prstGeom>
        </p:spPr>
      </p:pic>
    </p:spTree>
    <p:extLst>
      <p:ext uri="{BB962C8B-B14F-4D97-AF65-F5344CB8AC3E}">
        <p14:creationId xmlns:p14="http://schemas.microsoft.com/office/powerpoint/2010/main" val="36349816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DB2C11-AF8B-9DD1-6B43-0C384702B96C}"/>
              </a:ext>
            </a:extLst>
          </p:cNvPr>
          <p:cNvSpPr>
            <a:spLocks noGrp="1"/>
          </p:cNvSpPr>
          <p:nvPr>
            <p:ph type="title"/>
          </p:nvPr>
        </p:nvSpPr>
        <p:spPr>
          <a:xfrm>
            <a:off x="356813" y="147411"/>
            <a:ext cx="10515600" cy="527765"/>
          </a:xfrm>
        </p:spPr>
        <p:txBody>
          <a:bodyPr>
            <a:normAutofit fontScale="90000"/>
          </a:bodyPr>
          <a:lstStyle/>
          <a:p>
            <a:r>
              <a:rPr lang="en-US" dirty="0"/>
              <a:t>SWOT Analysis</a:t>
            </a:r>
          </a:p>
        </p:txBody>
      </p:sp>
      <p:pic>
        <p:nvPicPr>
          <p:cNvPr id="4" name="Picture 3">
            <a:extLst>
              <a:ext uri="{FF2B5EF4-FFF2-40B4-BE49-F238E27FC236}">
                <a16:creationId xmlns:a16="http://schemas.microsoft.com/office/drawing/2014/main" id="{4290C575-E538-6EE0-1F7C-DA91021E8E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56326" y="240168"/>
            <a:ext cx="1811877" cy="711809"/>
          </a:xfrm>
          <a:prstGeom prst="rect">
            <a:avLst/>
          </a:prstGeom>
        </p:spPr>
      </p:pic>
      <p:sp>
        <p:nvSpPr>
          <p:cNvPr id="5" name="Slide Number Placeholder 4">
            <a:extLst>
              <a:ext uri="{FF2B5EF4-FFF2-40B4-BE49-F238E27FC236}">
                <a16:creationId xmlns:a16="http://schemas.microsoft.com/office/drawing/2014/main" id="{323F5517-5425-B8CD-8CED-E470E8BA69AC}"/>
              </a:ext>
            </a:extLst>
          </p:cNvPr>
          <p:cNvSpPr>
            <a:spLocks noGrp="1"/>
          </p:cNvSpPr>
          <p:nvPr>
            <p:ph type="sldNum" sz="quarter" idx="12"/>
          </p:nvPr>
        </p:nvSpPr>
        <p:spPr/>
        <p:txBody>
          <a:bodyPr/>
          <a:lstStyle/>
          <a:p>
            <a:fld id="{19B90015-56D5-40EF-89C8-B6822FBCDBFE}" type="slidenum">
              <a:rPr lang="en-US" smtClean="0"/>
              <a:pPr/>
              <a:t>11</a:t>
            </a:fld>
            <a:endParaRPr lang="en-US"/>
          </a:p>
        </p:txBody>
      </p:sp>
      <p:pic>
        <p:nvPicPr>
          <p:cNvPr id="7" name="Picture 6" descr="A white and blue chart with text&#10;&#10;Description automatically generated with medium confidence">
            <a:extLst>
              <a:ext uri="{FF2B5EF4-FFF2-40B4-BE49-F238E27FC236}">
                <a16:creationId xmlns:a16="http://schemas.microsoft.com/office/drawing/2014/main" id="{F1AD1330-4151-81E1-626A-703425C9E7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7957" y="680585"/>
            <a:ext cx="7343335" cy="5675765"/>
          </a:xfrm>
          <a:prstGeom prst="rect">
            <a:avLst/>
          </a:prstGeom>
        </p:spPr>
      </p:pic>
    </p:spTree>
    <p:extLst>
      <p:ext uri="{BB962C8B-B14F-4D97-AF65-F5344CB8AC3E}">
        <p14:creationId xmlns:p14="http://schemas.microsoft.com/office/powerpoint/2010/main" val="26367283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19B90015-56D5-40EF-89C8-B6822FBCDBFE}" type="slidenum">
              <a:rPr lang="en-US" smtClean="0"/>
              <a:pPr/>
              <a:t>12</a:t>
            </a:fld>
            <a:endParaRPr lang="en-US"/>
          </a:p>
        </p:txBody>
      </p:sp>
      <p:sp>
        <p:nvSpPr>
          <p:cNvPr id="5" name="Title 1">
            <a:extLst>
              <a:ext uri="{FF2B5EF4-FFF2-40B4-BE49-F238E27FC236}">
                <a16:creationId xmlns:a16="http://schemas.microsoft.com/office/drawing/2014/main" id="{4E5A5A39-B82D-7D81-DBC0-C16ACB5933EA}"/>
              </a:ext>
            </a:extLst>
          </p:cNvPr>
          <p:cNvSpPr>
            <a:spLocks noGrp="1"/>
          </p:cNvSpPr>
          <p:nvPr/>
        </p:nvSpPr>
        <p:spPr>
          <a:xfrm>
            <a:off x="532531" y="145124"/>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rgbClr val="C00000"/>
                </a:solidFill>
                <a:latin typeface="Arial Black" panose="020B0A04020102020204" pitchFamily="34" charset="0"/>
                <a:ea typeface="+mj-ea"/>
                <a:cs typeface="+mj-cs"/>
              </a:defRPr>
            </a:lvl1pPr>
          </a:lstStyle>
          <a:p>
            <a:r>
              <a:rPr lang="en-US" dirty="0"/>
              <a:t>Investment Thesis</a:t>
            </a:r>
          </a:p>
        </p:txBody>
      </p:sp>
      <p:graphicFrame>
        <p:nvGraphicFramePr>
          <p:cNvPr id="6" name="Content Placeholder 2">
            <a:extLst>
              <a:ext uri="{FF2B5EF4-FFF2-40B4-BE49-F238E27FC236}">
                <a16:creationId xmlns:a16="http://schemas.microsoft.com/office/drawing/2014/main" id="{47C6422E-CAB0-CE51-45D2-5AFFD6C3C2EA}"/>
              </a:ext>
            </a:extLst>
          </p:cNvPr>
          <p:cNvGraphicFramePr>
            <a:graphicFrameLocks noGrp="1"/>
          </p:cNvGraphicFramePr>
          <p:nvPr/>
        </p:nvGraphicFramePr>
        <p:xfrm>
          <a:off x="200022" y="1644470"/>
          <a:ext cx="10515600" cy="44862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Slide Number Placeholder 3">
            <a:extLst>
              <a:ext uri="{FF2B5EF4-FFF2-40B4-BE49-F238E27FC236}">
                <a16:creationId xmlns:a16="http://schemas.microsoft.com/office/drawing/2014/main" id="{D7FE578E-8B20-7B39-4EA4-B5BDF5BB24B2}"/>
              </a:ext>
            </a:extLst>
          </p:cNvPr>
          <p:cNvSpPr>
            <a:spLocks noGrp="1"/>
          </p:cNvSpPr>
          <p:nvPr/>
        </p:nvSpPr>
        <p:spPr>
          <a:xfrm>
            <a:off x="340305" y="6304529"/>
            <a:ext cx="2743200" cy="365125"/>
          </a:xfrm>
          <a:prstGeom prst="rect">
            <a:avLst/>
          </a:prstGeom>
        </p:spPr>
        <p:txBody>
          <a:bodyPr/>
          <a:lstStyle>
            <a:defPPr>
              <a:defRPr lang="en-US"/>
            </a:defPPr>
            <a:lvl1pPr marL="0" algn="l" defTabSz="914400" rtl="0" eaLnBrk="1" latinLnBrk="0" hangingPunct="1">
              <a:defRPr sz="1200" kern="1200">
                <a:solidFill>
                  <a:schemeClr val="tx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9B90015-56D5-40EF-89C8-B6822FBCDBFE}" type="slidenum">
              <a:rPr lang="en-US" smtClean="0"/>
              <a:pPr/>
              <a:t>12</a:t>
            </a:fld>
            <a:endParaRPr lang="en-US"/>
          </a:p>
        </p:txBody>
      </p:sp>
      <p:pic>
        <p:nvPicPr>
          <p:cNvPr id="8" name="Picture 7">
            <a:extLst>
              <a:ext uri="{FF2B5EF4-FFF2-40B4-BE49-F238E27FC236}">
                <a16:creationId xmlns:a16="http://schemas.microsoft.com/office/drawing/2014/main" id="{14D2EA5B-0974-D905-4AD8-7C14A05B0CE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039818" y="188347"/>
            <a:ext cx="1811877" cy="711809"/>
          </a:xfrm>
          <a:prstGeom prst="rect">
            <a:avLst/>
          </a:prstGeom>
        </p:spPr>
      </p:pic>
    </p:spTree>
    <p:extLst>
      <p:ext uri="{BB962C8B-B14F-4D97-AF65-F5344CB8AC3E}">
        <p14:creationId xmlns:p14="http://schemas.microsoft.com/office/powerpoint/2010/main" val="27915802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87E67E-166A-7A94-A14E-B500265898B0}"/>
              </a:ext>
            </a:extLst>
          </p:cNvPr>
          <p:cNvSpPr>
            <a:spLocks noGrp="1"/>
          </p:cNvSpPr>
          <p:nvPr>
            <p:ph type="title"/>
          </p:nvPr>
        </p:nvSpPr>
        <p:spPr>
          <a:xfrm>
            <a:off x="389613" y="261294"/>
            <a:ext cx="6700503" cy="696614"/>
          </a:xfrm>
        </p:spPr>
        <p:txBody>
          <a:bodyPr anchor="b">
            <a:normAutofit/>
          </a:bodyPr>
          <a:lstStyle/>
          <a:p>
            <a:r>
              <a:rPr lang="en-GB" sz="2900" dirty="0">
                <a:solidFill>
                  <a:schemeClr val="tx2"/>
                </a:solidFill>
                <a:latin typeface="Arial Black"/>
              </a:rPr>
              <a:t>Catalyst : Market Trend and AI</a:t>
            </a:r>
            <a:endParaRPr lang="en-GB" sz="2900" dirty="0">
              <a:solidFill>
                <a:schemeClr val="tx2"/>
              </a:solidFill>
            </a:endParaRPr>
          </a:p>
        </p:txBody>
      </p:sp>
      <p:sp>
        <p:nvSpPr>
          <p:cNvPr id="3" name="Content Placeholder 2">
            <a:extLst>
              <a:ext uri="{FF2B5EF4-FFF2-40B4-BE49-F238E27FC236}">
                <a16:creationId xmlns:a16="http://schemas.microsoft.com/office/drawing/2014/main" id="{47AD7F0F-0C94-D33E-969E-B06B1BDD5FF3}"/>
              </a:ext>
            </a:extLst>
          </p:cNvPr>
          <p:cNvSpPr>
            <a:spLocks noGrp="1"/>
          </p:cNvSpPr>
          <p:nvPr>
            <p:ph idx="1"/>
          </p:nvPr>
        </p:nvSpPr>
        <p:spPr>
          <a:xfrm>
            <a:off x="899811" y="2596242"/>
            <a:ext cx="3380527" cy="3652157"/>
          </a:xfrm>
        </p:spPr>
        <p:txBody>
          <a:bodyPr vert="horz" lIns="91440" tIns="45720" rIns="91440" bIns="45720" rtlCol="0">
            <a:normAutofit/>
          </a:bodyPr>
          <a:lstStyle/>
          <a:p>
            <a:pPr marL="342900" indent="-342900"/>
            <a:r>
              <a:rPr lang="en-GB" sz="1600" dirty="0">
                <a:solidFill>
                  <a:schemeClr val="tx2"/>
                </a:solidFill>
                <a:latin typeface="Arial"/>
                <a:cs typeface="Arial"/>
              </a:rPr>
              <a:t>Open AI hit the market with Chat </a:t>
            </a:r>
            <a:r>
              <a:rPr lang="en-GB" sz="1600" dirty="0" err="1">
                <a:solidFill>
                  <a:schemeClr val="tx2"/>
                </a:solidFill>
                <a:latin typeface="Arial"/>
                <a:cs typeface="Arial"/>
              </a:rPr>
              <a:t>GPT</a:t>
            </a:r>
            <a:r>
              <a:rPr lang="en-GB" sz="1600" dirty="0">
                <a:solidFill>
                  <a:schemeClr val="tx2"/>
                </a:solidFill>
                <a:latin typeface="Arial"/>
                <a:cs typeface="Arial"/>
              </a:rPr>
              <a:t> on 20th November 2022 </a:t>
            </a:r>
            <a:endParaRPr lang="en-US" sz="1600" dirty="0">
              <a:solidFill>
                <a:schemeClr val="tx2"/>
              </a:solidFill>
            </a:endParaRPr>
          </a:p>
          <a:p>
            <a:pPr marL="342900" indent="-342900"/>
            <a:endParaRPr lang="en-GB" sz="1600" dirty="0">
              <a:solidFill>
                <a:schemeClr val="tx2"/>
              </a:solidFill>
              <a:latin typeface="Arial"/>
              <a:cs typeface="Arial"/>
            </a:endParaRPr>
          </a:p>
          <a:p>
            <a:pPr marL="342900" indent="-342900"/>
            <a:r>
              <a:rPr lang="en-GB" sz="1600" dirty="0">
                <a:solidFill>
                  <a:schemeClr val="tx2"/>
                </a:solidFill>
                <a:latin typeface="Arial"/>
                <a:cs typeface="Arial"/>
              </a:rPr>
              <a:t>The IT sector has since then grown to 37% to an all-time high </a:t>
            </a:r>
          </a:p>
          <a:p>
            <a:pPr marL="342900" indent="-342900"/>
            <a:endParaRPr lang="en-GB" sz="1600" dirty="0">
              <a:solidFill>
                <a:schemeClr val="tx2"/>
              </a:solidFill>
              <a:latin typeface="Arial"/>
              <a:cs typeface="Arial"/>
            </a:endParaRPr>
          </a:p>
          <a:p>
            <a:pPr marL="342900" indent="-342900"/>
            <a:r>
              <a:rPr lang="en-GB" sz="1600" dirty="0">
                <a:solidFill>
                  <a:schemeClr val="tx2"/>
                </a:solidFill>
                <a:latin typeface="Arial"/>
                <a:cs typeface="Arial"/>
              </a:rPr>
              <a:t>Only now does the trend start to slow down post </a:t>
            </a:r>
            <a:r>
              <a:rPr lang="en-GB" sz="1600" dirty="0" err="1">
                <a:solidFill>
                  <a:schemeClr val="tx2"/>
                </a:solidFill>
                <a:latin typeface="Arial"/>
                <a:cs typeface="Arial"/>
              </a:rPr>
              <a:t>august23</a:t>
            </a:r>
            <a:endParaRPr lang="en-GB" sz="1600" dirty="0">
              <a:solidFill>
                <a:schemeClr val="tx2"/>
              </a:solidFill>
              <a:latin typeface="Arial"/>
              <a:cs typeface="Arial"/>
            </a:endParaRPr>
          </a:p>
          <a:p>
            <a:pPr marL="0" indent="0">
              <a:buNone/>
            </a:pPr>
            <a:endParaRPr lang="en-GB" sz="1600" dirty="0">
              <a:solidFill>
                <a:schemeClr val="tx2"/>
              </a:solidFill>
              <a:latin typeface="Arial"/>
              <a:cs typeface="Arial"/>
            </a:endParaRPr>
          </a:p>
          <a:p>
            <a:pPr marL="0" indent="0">
              <a:buNone/>
            </a:pPr>
            <a:endParaRPr lang="en-GB" sz="1600" dirty="0">
              <a:solidFill>
                <a:schemeClr val="tx2"/>
              </a:solidFill>
              <a:latin typeface="Arial"/>
              <a:cs typeface="Arial"/>
            </a:endParaRPr>
          </a:p>
        </p:txBody>
      </p:sp>
      <p:pic>
        <p:nvPicPr>
          <p:cNvPr id="5" name="Picture 4" descr="A graph of stock market&#10;&#10;Description automatically generated">
            <a:extLst>
              <a:ext uri="{FF2B5EF4-FFF2-40B4-BE49-F238E27FC236}">
                <a16:creationId xmlns:a16="http://schemas.microsoft.com/office/drawing/2014/main" id="{1A8A2672-6743-228D-72B5-6354F7ECE788}"/>
              </a:ext>
            </a:extLst>
          </p:cNvPr>
          <p:cNvPicPr>
            <a:picLocks noChangeAspect="1"/>
          </p:cNvPicPr>
          <p:nvPr/>
        </p:nvPicPr>
        <p:blipFill>
          <a:blip r:embed="rId2"/>
          <a:stretch>
            <a:fillRect/>
          </a:stretch>
        </p:blipFill>
        <p:spPr>
          <a:xfrm>
            <a:off x="4994031" y="1526608"/>
            <a:ext cx="6588369" cy="3804784"/>
          </a:xfrm>
          <a:prstGeom prst="rect">
            <a:avLst/>
          </a:prstGeom>
        </p:spPr>
      </p:pic>
      <p:sp>
        <p:nvSpPr>
          <p:cNvPr id="4" name="Slide Number Placeholder 3">
            <a:extLst>
              <a:ext uri="{FF2B5EF4-FFF2-40B4-BE49-F238E27FC236}">
                <a16:creationId xmlns:a16="http://schemas.microsoft.com/office/drawing/2014/main" id="{D1A8FC6C-6E87-72EA-5001-DAC779EA33EC}"/>
              </a:ext>
            </a:extLst>
          </p:cNvPr>
          <p:cNvSpPr>
            <a:spLocks noGrp="1"/>
          </p:cNvSpPr>
          <p:nvPr>
            <p:ph type="sldNum" sz="quarter" idx="12"/>
          </p:nvPr>
        </p:nvSpPr>
        <p:spPr>
          <a:xfrm>
            <a:off x="11445238" y="6356350"/>
            <a:ext cx="548640" cy="365125"/>
          </a:xfrm>
        </p:spPr>
        <p:txBody>
          <a:bodyPr>
            <a:normAutofit/>
          </a:bodyPr>
          <a:lstStyle/>
          <a:p>
            <a:pPr>
              <a:spcAft>
                <a:spcPts val="600"/>
              </a:spcAft>
            </a:pPr>
            <a:fld id="{19B90015-56D5-40EF-89C8-B6822FBCDBFE}" type="slidenum">
              <a:rPr lang="en-US">
                <a:solidFill>
                  <a:schemeClr val="tx2"/>
                </a:solidFill>
              </a:rPr>
              <a:pPr>
                <a:spcAft>
                  <a:spcPts val="600"/>
                </a:spcAft>
              </a:pPr>
              <a:t>13</a:t>
            </a:fld>
            <a:endParaRPr lang="en-US">
              <a:solidFill>
                <a:schemeClr val="tx2"/>
              </a:solidFill>
            </a:endParaRPr>
          </a:p>
        </p:txBody>
      </p:sp>
      <p:sp>
        <p:nvSpPr>
          <p:cNvPr id="8" name="Arrow: Up 7">
            <a:extLst>
              <a:ext uri="{FF2B5EF4-FFF2-40B4-BE49-F238E27FC236}">
                <a16:creationId xmlns:a16="http://schemas.microsoft.com/office/drawing/2014/main" id="{3586A3EC-C592-BD9A-D6DB-388FE4521E8C}"/>
              </a:ext>
            </a:extLst>
          </p:cNvPr>
          <p:cNvSpPr/>
          <p:nvPr/>
        </p:nvSpPr>
        <p:spPr>
          <a:xfrm>
            <a:off x="8387575" y="5364071"/>
            <a:ext cx="425532" cy="1167740"/>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a:p>
        </p:txBody>
      </p:sp>
      <p:pic>
        <p:nvPicPr>
          <p:cNvPr id="6" name="Picture 7">
            <a:extLst>
              <a:ext uri="{FF2B5EF4-FFF2-40B4-BE49-F238E27FC236}">
                <a16:creationId xmlns:a16="http://schemas.microsoft.com/office/drawing/2014/main" id="{9AB35A8E-35D5-80BE-754C-4108D45ADA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39818" y="188347"/>
            <a:ext cx="1811877" cy="711809"/>
          </a:xfrm>
          <a:prstGeom prst="rect">
            <a:avLst/>
          </a:prstGeom>
        </p:spPr>
      </p:pic>
    </p:spTree>
    <p:extLst>
      <p:ext uri="{BB962C8B-B14F-4D97-AF65-F5344CB8AC3E}">
        <p14:creationId xmlns:p14="http://schemas.microsoft.com/office/powerpoint/2010/main" val="20915779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BAEBF9-2EE9-1B1E-8BA6-916BA0DBE88E}"/>
              </a:ext>
            </a:extLst>
          </p:cNvPr>
          <p:cNvSpPr>
            <a:spLocks noGrp="1"/>
          </p:cNvSpPr>
          <p:nvPr>
            <p:ph type="title"/>
          </p:nvPr>
        </p:nvSpPr>
        <p:spPr>
          <a:xfrm>
            <a:off x="443345" y="348865"/>
            <a:ext cx="10972275" cy="2061826"/>
          </a:xfrm>
        </p:spPr>
        <p:txBody>
          <a:bodyPr vert="horz" lIns="91440" tIns="45720" rIns="91440" bIns="45720" rtlCol="0" anchor="ctr">
            <a:normAutofit/>
          </a:bodyPr>
          <a:lstStyle/>
          <a:p>
            <a:r>
              <a:rPr lang="en-US" sz="4000" dirty="0">
                <a:solidFill>
                  <a:srgbClr val="FF0000"/>
                </a:solidFill>
                <a:latin typeface="+mj-lt"/>
              </a:rPr>
              <a:t>What are the key ingredients for AI application to thrive:-</a:t>
            </a:r>
            <a:r>
              <a:rPr lang="en-US" sz="4000" kern="1200" dirty="0">
                <a:solidFill>
                  <a:srgbClr val="FFFFFF"/>
                </a:solidFill>
                <a:latin typeface="+mj-lt"/>
                <a:ea typeface="+mj-ea"/>
                <a:cs typeface="+mj-cs"/>
              </a:rPr>
              <a:t>at an AI application needs to thrive</a:t>
            </a:r>
          </a:p>
        </p:txBody>
      </p:sp>
      <p:sp>
        <p:nvSpPr>
          <p:cNvPr id="3" name="Slide Number Placeholder 2">
            <a:extLst>
              <a:ext uri="{FF2B5EF4-FFF2-40B4-BE49-F238E27FC236}">
                <a16:creationId xmlns:a16="http://schemas.microsoft.com/office/drawing/2014/main" id="{90548254-C4BC-E0C5-6329-F6B10BAFE7DF}"/>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lgn="r">
              <a:spcAft>
                <a:spcPts val="600"/>
              </a:spcAft>
            </a:pPr>
            <a:fld id="{19B90015-56D5-40EF-89C8-B6822FBCDBFE}" type="slidenum">
              <a:rPr lang="en-US" sz="1100">
                <a:solidFill>
                  <a:schemeClr val="tx1">
                    <a:lumMod val="50000"/>
                    <a:lumOff val="50000"/>
                  </a:schemeClr>
                </a:solidFill>
                <a:latin typeface="+mn-lt"/>
                <a:cs typeface="+mn-cs"/>
              </a:rPr>
              <a:pPr algn="r">
                <a:spcAft>
                  <a:spcPts val="600"/>
                </a:spcAft>
              </a:pPr>
              <a:t>14</a:t>
            </a:fld>
            <a:endParaRPr lang="en-US" sz="1100">
              <a:solidFill>
                <a:schemeClr val="tx1">
                  <a:lumMod val="50000"/>
                  <a:lumOff val="50000"/>
                </a:schemeClr>
              </a:solidFill>
              <a:latin typeface="+mn-lt"/>
              <a:cs typeface="+mn-cs"/>
            </a:endParaRPr>
          </a:p>
        </p:txBody>
      </p:sp>
      <p:graphicFrame>
        <p:nvGraphicFramePr>
          <p:cNvPr id="4" name="Diagram 3">
            <a:extLst>
              <a:ext uri="{FF2B5EF4-FFF2-40B4-BE49-F238E27FC236}">
                <a16:creationId xmlns:a16="http://schemas.microsoft.com/office/drawing/2014/main" id="{0AA2EC73-A2E1-9E39-D9CE-76138A5C8FAD}"/>
              </a:ext>
            </a:extLst>
          </p:cNvPr>
          <p:cNvGraphicFramePr/>
          <p:nvPr/>
        </p:nvGraphicFramePr>
        <p:xfrm>
          <a:off x="237656" y="2262859"/>
          <a:ext cx="10927829"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98" name="Plus Sign 297">
            <a:extLst>
              <a:ext uri="{FF2B5EF4-FFF2-40B4-BE49-F238E27FC236}">
                <a16:creationId xmlns:a16="http://schemas.microsoft.com/office/drawing/2014/main" id="{C14A9922-BA99-9DC8-CE9E-2F72BEBB61DD}"/>
              </a:ext>
            </a:extLst>
          </p:cNvPr>
          <p:cNvSpPr/>
          <p:nvPr/>
        </p:nvSpPr>
        <p:spPr>
          <a:xfrm>
            <a:off x="2451099" y="3432322"/>
            <a:ext cx="859971" cy="903514"/>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9" name="Plus Sign 298">
            <a:extLst>
              <a:ext uri="{FF2B5EF4-FFF2-40B4-BE49-F238E27FC236}">
                <a16:creationId xmlns:a16="http://schemas.microsoft.com/office/drawing/2014/main" id="{15311B7B-E02E-2047-D6DA-4D09EC9EFD4F}"/>
              </a:ext>
            </a:extLst>
          </p:cNvPr>
          <p:cNvSpPr/>
          <p:nvPr/>
        </p:nvSpPr>
        <p:spPr>
          <a:xfrm>
            <a:off x="5221513" y="3364287"/>
            <a:ext cx="925285" cy="968828"/>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0" name="Equals 299">
            <a:extLst>
              <a:ext uri="{FF2B5EF4-FFF2-40B4-BE49-F238E27FC236}">
                <a16:creationId xmlns:a16="http://schemas.microsoft.com/office/drawing/2014/main" id="{5B544FD2-0C2E-0D10-D281-508854D0806F}"/>
              </a:ext>
            </a:extLst>
          </p:cNvPr>
          <p:cNvSpPr/>
          <p:nvPr/>
        </p:nvSpPr>
        <p:spPr>
          <a:xfrm>
            <a:off x="8157935" y="3462259"/>
            <a:ext cx="772885" cy="762000"/>
          </a:xfrm>
          <a:prstGeom prst="mathEqual">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pic>
        <p:nvPicPr>
          <p:cNvPr id="5" name="Picture 7">
            <a:extLst>
              <a:ext uri="{FF2B5EF4-FFF2-40B4-BE49-F238E27FC236}">
                <a16:creationId xmlns:a16="http://schemas.microsoft.com/office/drawing/2014/main" id="{A9AF0D1F-059D-7338-A3D7-BADADBD7CE2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116471" y="46431"/>
            <a:ext cx="1811877" cy="711809"/>
          </a:xfrm>
          <a:prstGeom prst="rect">
            <a:avLst/>
          </a:prstGeom>
        </p:spPr>
      </p:pic>
    </p:spTree>
    <p:extLst>
      <p:ext uri="{BB962C8B-B14F-4D97-AF65-F5344CB8AC3E}">
        <p14:creationId xmlns:p14="http://schemas.microsoft.com/office/powerpoint/2010/main" val="32097274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7AD6CF-D1C9-1750-3D96-D2220FBFECB4}"/>
              </a:ext>
            </a:extLst>
          </p:cNvPr>
          <p:cNvSpPr>
            <a:spLocks noGrp="1"/>
          </p:cNvSpPr>
          <p:nvPr>
            <p:ph type="title"/>
          </p:nvPr>
        </p:nvSpPr>
        <p:spPr>
          <a:xfrm>
            <a:off x="474021" y="268212"/>
            <a:ext cx="5223394" cy="682778"/>
          </a:xfrm>
        </p:spPr>
        <p:txBody>
          <a:bodyPr anchor="b">
            <a:normAutofit/>
          </a:bodyPr>
          <a:lstStyle/>
          <a:p>
            <a:r>
              <a:rPr lang="en-GB" sz="2900" dirty="0">
                <a:solidFill>
                  <a:schemeClr val="tx2"/>
                </a:solidFill>
                <a:latin typeface="Arial Black"/>
              </a:rPr>
              <a:t>Catalyst: AI Boom </a:t>
            </a:r>
            <a:endParaRPr lang="en-GB" sz="2900" dirty="0">
              <a:solidFill>
                <a:schemeClr val="tx2"/>
              </a:solidFill>
            </a:endParaRPr>
          </a:p>
        </p:txBody>
      </p:sp>
      <p:sp>
        <p:nvSpPr>
          <p:cNvPr id="3" name="Content Placeholder 2">
            <a:extLst>
              <a:ext uri="{FF2B5EF4-FFF2-40B4-BE49-F238E27FC236}">
                <a16:creationId xmlns:a16="http://schemas.microsoft.com/office/drawing/2014/main" id="{C0A28B65-C30E-45BE-F96F-68CB9D9EDFFA}"/>
              </a:ext>
            </a:extLst>
          </p:cNvPr>
          <p:cNvSpPr>
            <a:spLocks noGrp="1"/>
          </p:cNvSpPr>
          <p:nvPr>
            <p:ph idx="1"/>
          </p:nvPr>
        </p:nvSpPr>
        <p:spPr>
          <a:xfrm>
            <a:off x="899811" y="2596242"/>
            <a:ext cx="3380527" cy="3652157"/>
          </a:xfrm>
        </p:spPr>
        <p:txBody>
          <a:bodyPr vert="horz" lIns="91440" tIns="45720" rIns="91440" bIns="45720" rtlCol="0">
            <a:normAutofit/>
          </a:bodyPr>
          <a:lstStyle/>
          <a:p>
            <a:r>
              <a:rPr lang="en-GB" sz="1600">
                <a:solidFill>
                  <a:schemeClr val="tx2"/>
                </a:solidFill>
                <a:latin typeface="Arial"/>
                <a:cs typeface="Arial"/>
              </a:rPr>
              <a:t>IBM started investing into AI in 2012 but faces a very different trend from other AI related companies like INVIDIA</a:t>
            </a:r>
          </a:p>
          <a:p>
            <a:r>
              <a:rPr lang="en-GB" sz="1600">
                <a:solidFill>
                  <a:schemeClr val="tx2"/>
                </a:solidFill>
                <a:latin typeface="Arial"/>
                <a:cs typeface="Arial"/>
              </a:rPr>
              <a:t>IBM and invidia have stark comparisons  with respect to AI interaction with the industry</a:t>
            </a:r>
          </a:p>
          <a:p>
            <a:r>
              <a:rPr lang="en-GB" sz="1600">
                <a:solidFill>
                  <a:schemeClr val="tx2"/>
                </a:solidFill>
                <a:latin typeface="Arial"/>
                <a:cs typeface="Arial"/>
              </a:rPr>
              <a:t>Yet INVIDIA is the 4th highest value share in the S&amp;P500 with the stock valued at 440$</a:t>
            </a:r>
            <a:endParaRPr lang="en-GB" sz="1600">
              <a:solidFill>
                <a:schemeClr val="tx2"/>
              </a:solidFill>
            </a:endParaRPr>
          </a:p>
          <a:p>
            <a:r>
              <a:rPr lang="en-GB" sz="1600">
                <a:solidFill>
                  <a:schemeClr val="tx2"/>
                </a:solidFill>
                <a:latin typeface="Arial"/>
                <a:cs typeface="Arial"/>
              </a:rPr>
              <a:t>While IBM is the 53rd on the S&amp;P500 with a stock value floating 142</a:t>
            </a:r>
            <a:endParaRPr lang="en-GB" sz="1600">
              <a:solidFill>
                <a:schemeClr val="tx2"/>
              </a:solidFill>
            </a:endParaRPr>
          </a:p>
          <a:p>
            <a:endParaRPr lang="en-GB" sz="1600">
              <a:solidFill>
                <a:schemeClr val="tx2"/>
              </a:solidFill>
            </a:endParaRPr>
          </a:p>
          <a:p>
            <a:endParaRPr lang="en-GB" sz="1600">
              <a:solidFill>
                <a:schemeClr val="tx2"/>
              </a:solidFill>
            </a:endParaRPr>
          </a:p>
          <a:p>
            <a:endParaRPr lang="en-GB" sz="1600">
              <a:solidFill>
                <a:schemeClr val="tx2"/>
              </a:solidFill>
            </a:endParaRPr>
          </a:p>
          <a:p>
            <a:endParaRPr lang="en-GB" sz="1600">
              <a:solidFill>
                <a:schemeClr val="tx2"/>
              </a:solidFill>
            </a:endParaRPr>
          </a:p>
          <a:p>
            <a:endParaRPr lang="en-GB" sz="1600">
              <a:solidFill>
                <a:schemeClr val="tx2"/>
              </a:solidFill>
            </a:endParaRPr>
          </a:p>
        </p:txBody>
      </p:sp>
      <p:pic>
        <p:nvPicPr>
          <p:cNvPr id="5" name="Picture 4" descr="A graph of stock market&#10;&#10;Description automatically generated">
            <a:extLst>
              <a:ext uri="{FF2B5EF4-FFF2-40B4-BE49-F238E27FC236}">
                <a16:creationId xmlns:a16="http://schemas.microsoft.com/office/drawing/2014/main" id="{6EE58DF4-309E-30F4-7AF0-4B7E63ED16EB}"/>
              </a:ext>
            </a:extLst>
          </p:cNvPr>
          <p:cNvPicPr>
            <a:picLocks noChangeAspect="1"/>
          </p:cNvPicPr>
          <p:nvPr/>
        </p:nvPicPr>
        <p:blipFill rotWithShape="1">
          <a:blip r:embed="rId2"/>
          <a:srcRect l="332" t="-194" r="20"/>
          <a:stretch/>
        </p:blipFill>
        <p:spPr>
          <a:xfrm>
            <a:off x="4994031" y="1532747"/>
            <a:ext cx="6588369" cy="3792506"/>
          </a:xfrm>
          <a:prstGeom prst="rect">
            <a:avLst/>
          </a:prstGeom>
        </p:spPr>
      </p:pic>
      <p:sp>
        <p:nvSpPr>
          <p:cNvPr id="4" name="Slide Number Placeholder 3">
            <a:extLst>
              <a:ext uri="{FF2B5EF4-FFF2-40B4-BE49-F238E27FC236}">
                <a16:creationId xmlns:a16="http://schemas.microsoft.com/office/drawing/2014/main" id="{81C8726C-4EF8-45F4-78A5-ADE5534BB520}"/>
              </a:ext>
            </a:extLst>
          </p:cNvPr>
          <p:cNvSpPr>
            <a:spLocks noGrp="1"/>
          </p:cNvSpPr>
          <p:nvPr>
            <p:ph type="sldNum" sz="quarter" idx="12"/>
          </p:nvPr>
        </p:nvSpPr>
        <p:spPr>
          <a:xfrm>
            <a:off x="11445238" y="6356350"/>
            <a:ext cx="548640" cy="365125"/>
          </a:xfrm>
        </p:spPr>
        <p:txBody>
          <a:bodyPr>
            <a:normAutofit/>
          </a:bodyPr>
          <a:lstStyle/>
          <a:p>
            <a:pPr>
              <a:spcAft>
                <a:spcPts val="600"/>
              </a:spcAft>
            </a:pPr>
            <a:fld id="{19B90015-56D5-40EF-89C8-B6822FBCDBFE}" type="slidenum">
              <a:rPr lang="en-US">
                <a:solidFill>
                  <a:schemeClr val="tx2"/>
                </a:solidFill>
              </a:rPr>
              <a:pPr>
                <a:spcAft>
                  <a:spcPts val="600"/>
                </a:spcAft>
              </a:pPr>
              <a:t>15</a:t>
            </a:fld>
            <a:endParaRPr lang="en-US">
              <a:solidFill>
                <a:schemeClr val="tx2"/>
              </a:solidFill>
            </a:endParaRPr>
          </a:p>
        </p:txBody>
      </p:sp>
      <p:pic>
        <p:nvPicPr>
          <p:cNvPr id="6" name="Picture 7">
            <a:extLst>
              <a:ext uri="{FF2B5EF4-FFF2-40B4-BE49-F238E27FC236}">
                <a16:creationId xmlns:a16="http://schemas.microsoft.com/office/drawing/2014/main" id="{F771E5E1-DE1B-1C76-B526-3786A76EEF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39818" y="188347"/>
            <a:ext cx="1811877" cy="711809"/>
          </a:xfrm>
          <a:prstGeom prst="rect">
            <a:avLst/>
          </a:prstGeom>
        </p:spPr>
      </p:pic>
    </p:spTree>
    <p:extLst>
      <p:ext uri="{BB962C8B-B14F-4D97-AF65-F5344CB8AC3E}">
        <p14:creationId xmlns:p14="http://schemas.microsoft.com/office/powerpoint/2010/main" val="8731443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65648E-28DF-4321-7A53-D55A169B6352}"/>
              </a:ext>
            </a:extLst>
          </p:cNvPr>
          <p:cNvSpPr>
            <a:spLocks noGrp="1"/>
          </p:cNvSpPr>
          <p:nvPr>
            <p:ph type="sldNum" sz="quarter" idx="12"/>
          </p:nvPr>
        </p:nvSpPr>
        <p:spPr>
          <a:xfrm>
            <a:off x="8610600" y="6356350"/>
            <a:ext cx="2743200" cy="365125"/>
          </a:xfrm>
        </p:spPr>
        <p:txBody>
          <a:bodyPr vert="horz" lIns="91440" tIns="45720" rIns="91440" bIns="45720" rtlCol="0">
            <a:normAutofit/>
          </a:bodyPr>
          <a:lstStyle/>
          <a:p>
            <a:pPr>
              <a:spcAft>
                <a:spcPts val="600"/>
              </a:spcAft>
            </a:pPr>
            <a:fld id="{19B90015-56D5-40EF-89C8-B6822FBCDBFE}" type="slidenum">
              <a:rPr lang="en-US">
                <a:solidFill>
                  <a:schemeClr val="tx1">
                    <a:lumMod val="50000"/>
                    <a:lumOff val="50000"/>
                  </a:schemeClr>
                </a:solidFill>
                <a:latin typeface="+mn-lt"/>
                <a:cs typeface="+mn-cs"/>
              </a:rPr>
              <a:pPr>
                <a:spcAft>
                  <a:spcPts val="600"/>
                </a:spcAft>
              </a:pPr>
              <a:t>16</a:t>
            </a:fld>
            <a:endParaRPr lang="en-US">
              <a:solidFill>
                <a:schemeClr val="tx1">
                  <a:lumMod val="50000"/>
                  <a:lumOff val="50000"/>
                </a:schemeClr>
              </a:solidFill>
              <a:latin typeface="+mn-lt"/>
              <a:cs typeface="+mn-cs"/>
            </a:endParaRPr>
          </a:p>
        </p:txBody>
      </p:sp>
      <p:graphicFrame>
        <p:nvGraphicFramePr>
          <p:cNvPr id="5" name="Content Placeholder 4">
            <a:extLst>
              <a:ext uri="{FF2B5EF4-FFF2-40B4-BE49-F238E27FC236}">
                <a16:creationId xmlns:a16="http://schemas.microsoft.com/office/drawing/2014/main" id="{D6727842-2017-8304-BFC9-FB8062C55E56}"/>
              </a:ext>
            </a:extLst>
          </p:cNvPr>
          <p:cNvGraphicFramePr>
            <a:graphicFrameLocks noGrp="1"/>
          </p:cNvGraphicFramePr>
          <p:nvPr>
            <p:ph idx="1"/>
          </p:nvPr>
        </p:nvGraphicFramePr>
        <p:xfrm>
          <a:off x="-1" y="1051774"/>
          <a:ext cx="11216592" cy="3416686"/>
        </p:xfrm>
        <a:graphic>
          <a:graphicData uri="http://schemas.openxmlformats.org/drawingml/2006/table">
            <a:tbl>
              <a:tblPr firstRow="1" bandRow="1">
                <a:solidFill>
                  <a:schemeClr val="tx1">
                    <a:lumMod val="65000"/>
                    <a:lumOff val="35000"/>
                  </a:schemeClr>
                </a:solidFill>
                <a:tableStyleId>{5C22544A-7EE6-4342-B048-85BDC9FD1C3A}</a:tableStyleId>
              </a:tblPr>
              <a:tblGrid>
                <a:gridCol w="2080577">
                  <a:extLst>
                    <a:ext uri="{9D8B030D-6E8A-4147-A177-3AD203B41FA5}">
                      <a16:colId xmlns:a16="http://schemas.microsoft.com/office/drawing/2014/main" val="93604507"/>
                    </a:ext>
                  </a:extLst>
                </a:gridCol>
                <a:gridCol w="4050354">
                  <a:extLst>
                    <a:ext uri="{9D8B030D-6E8A-4147-A177-3AD203B41FA5}">
                      <a16:colId xmlns:a16="http://schemas.microsoft.com/office/drawing/2014/main" val="2024468281"/>
                    </a:ext>
                  </a:extLst>
                </a:gridCol>
                <a:gridCol w="5085661">
                  <a:extLst>
                    <a:ext uri="{9D8B030D-6E8A-4147-A177-3AD203B41FA5}">
                      <a16:colId xmlns:a16="http://schemas.microsoft.com/office/drawing/2014/main" val="876101631"/>
                    </a:ext>
                  </a:extLst>
                </a:gridCol>
              </a:tblGrid>
              <a:tr h="468786">
                <a:tc>
                  <a:txBody>
                    <a:bodyPr/>
                    <a:lstStyle/>
                    <a:p>
                      <a:endParaRPr lang="en-GB" sz="1100" b="1" cap="all" spc="60">
                        <a:solidFill>
                          <a:schemeClr val="tx1"/>
                        </a:solidFill>
                      </a:endParaRPr>
                    </a:p>
                  </a:txBody>
                  <a:tcPr marL="122795" marR="122795" marT="122795" marB="122795">
                    <a:lnL w="12700" cmpd="sng">
                      <a:noFill/>
                    </a:lnL>
                    <a:lnR w="12700" cmpd="sng">
                      <a:noFill/>
                    </a:lnR>
                    <a:lnT w="12700" cmpd="sng">
                      <a:noFill/>
                    </a:lnT>
                    <a:lnB w="38100" cmpd="sng">
                      <a:noFill/>
                    </a:lnB>
                    <a:noFill/>
                  </a:tcPr>
                </a:tc>
                <a:tc>
                  <a:txBody>
                    <a:bodyPr/>
                    <a:lstStyle/>
                    <a:p>
                      <a:endParaRPr lang="en-GB" sz="1100" b="1" cap="all" spc="60" dirty="0">
                        <a:solidFill>
                          <a:schemeClr val="tx1"/>
                        </a:solidFill>
                      </a:endParaRPr>
                    </a:p>
                  </a:txBody>
                  <a:tcPr marL="122795" marR="122795" marT="122795" marB="122795">
                    <a:lnL w="12700" cmpd="sng">
                      <a:noFill/>
                    </a:lnL>
                    <a:lnR w="12700" cmpd="sng">
                      <a:noFill/>
                    </a:lnR>
                    <a:lnT w="12700" cmpd="sng">
                      <a:noFill/>
                    </a:lnT>
                    <a:lnB w="38100" cmpd="sng">
                      <a:noFill/>
                    </a:lnB>
                    <a:noFill/>
                  </a:tcPr>
                </a:tc>
                <a:tc>
                  <a:txBody>
                    <a:bodyPr/>
                    <a:lstStyle/>
                    <a:p>
                      <a:endParaRPr lang="en-GB" sz="1100" b="1" cap="all" spc="60">
                        <a:solidFill>
                          <a:schemeClr val="tx1"/>
                        </a:solidFill>
                      </a:endParaRPr>
                    </a:p>
                  </a:txBody>
                  <a:tcPr marL="122795" marR="122795" marT="122795" marB="122795">
                    <a:lnL w="12700" cmpd="sng">
                      <a:noFill/>
                    </a:lnL>
                    <a:lnR w="12700" cmpd="sng">
                      <a:noFill/>
                    </a:lnR>
                    <a:lnT w="12700" cmpd="sng">
                      <a:noFill/>
                    </a:lnT>
                    <a:lnB w="38100" cmpd="sng">
                      <a:noFill/>
                    </a:lnB>
                    <a:noFill/>
                  </a:tcPr>
                </a:tc>
                <a:extLst>
                  <a:ext uri="{0D108BD9-81ED-4DB2-BD59-A6C34878D82A}">
                    <a16:rowId xmlns:a16="http://schemas.microsoft.com/office/drawing/2014/main" val="1147272504"/>
                  </a:ext>
                </a:extLst>
              </a:tr>
              <a:tr h="595970">
                <a:tc>
                  <a:txBody>
                    <a:bodyPr/>
                    <a:lstStyle/>
                    <a:p>
                      <a:pPr lvl="0">
                        <a:buNone/>
                      </a:pPr>
                      <a:r>
                        <a:rPr lang="en-GB" sz="1500" b="1" i="0" u="none" strike="noStrike" cap="none" spc="0" noProof="0" dirty="0">
                          <a:solidFill>
                            <a:schemeClr val="bg1"/>
                          </a:solidFill>
                          <a:latin typeface="Arial"/>
                        </a:rPr>
                        <a:t>Main Business Focus</a:t>
                      </a:r>
                      <a:endParaRPr lang="en-US" sz="1500" cap="none" spc="0" dirty="0">
                        <a:solidFill>
                          <a:schemeClr val="bg1"/>
                        </a:solidFill>
                      </a:endParaRPr>
                    </a:p>
                  </a:txBody>
                  <a:tcPr marL="81863" marR="81863" marT="40932" marB="81863">
                    <a:lnL w="12700" cmpd="sng">
                      <a:noFill/>
                      <a:prstDash val="solid"/>
                    </a:lnL>
                    <a:lnR w="12700" cmpd="sng">
                      <a:noFill/>
                      <a:prstDash val="solid"/>
                    </a:lnR>
                    <a:lnT w="38100" cmpd="sng">
                      <a:noFill/>
                    </a:lnT>
                    <a:lnB w="12700" cmpd="sng">
                      <a:noFill/>
                      <a:prstDash val="solid"/>
                    </a:lnB>
                    <a:solidFill>
                      <a:schemeClr val="tx1">
                        <a:lumMod val="65000"/>
                        <a:lumOff val="35000"/>
                      </a:schemeClr>
                    </a:solidFill>
                  </a:tcPr>
                </a:tc>
                <a:tc>
                  <a:txBody>
                    <a:bodyPr/>
                    <a:lstStyle/>
                    <a:p>
                      <a:pPr lvl="0">
                        <a:buNone/>
                      </a:pPr>
                      <a:r>
                        <a:rPr lang="en-GB" sz="1500" b="0" i="0" u="none" strike="noStrike" cap="none" spc="0" noProof="0" dirty="0">
                          <a:solidFill>
                            <a:schemeClr val="bg1"/>
                          </a:solidFill>
                          <a:latin typeface="Arial"/>
                        </a:rPr>
                        <a:t>Graphics Processing Units, Artificial Intelligence, Gaming</a:t>
                      </a:r>
                      <a:endParaRPr lang="en-US" sz="1500" cap="none" spc="0" dirty="0">
                        <a:solidFill>
                          <a:schemeClr val="bg1"/>
                        </a:solidFill>
                      </a:endParaRPr>
                    </a:p>
                  </a:txBody>
                  <a:tcPr marL="81863" marR="81863" marT="40932" marB="81863">
                    <a:lnL w="12700" cmpd="sng">
                      <a:noFill/>
                      <a:prstDash val="solid"/>
                    </a:lnL>
                    <a:lnR w="12700" cmpd="sng">
                      <a:noFill/>
                      <a:prstDash val="solid"/>
                    </a:lnR>
                    <a:lnT w="38100" cmpd="sng">
                      <a:noFill/>
                    </a:lnT>
                    <a:lnB w="12700" cmpd="sng">
                      <a:noFill/>
                      <a:prstDash val="solid"/>
                    </a:lnB>
                    <a:solidFill>
                      <a:schemeClr val="tx1">
                        <a:lumMod val="65000"/>
                        <a:lumOff val="35000"/>
                      </a:schemeClr>
                    </a:solidFill>
                  </a:tcPr>
                </a:tc>
                <a:tc>
                  <a:txBody>
                    <a:bodyPr/>
                    <a:lstStyle/>
                    <a:p>
                      <a:pPr lvl="0">
                        <a:buNone/>
                      </a:pPr>
                      <a:r>
                        <a:rPr lang="en-GB" sz="1500" b="0" i="0" u="none" strike="noStrike" cap="none" spc="0" noProof="0" dirty="0">
                          <a:solidFill>
                            <a:schemeClr val="bg1"/>
                          </a:solidFill>
                          <a:latin typeface="Arial"/>
                        </a:rPr>
                        <a:t>Information Technology, Cloud Computing, AI, Software</a:t>
                      </a:r>
                      <a:endParaRPr lang="en-US" sz="1500" cap="none" spc="0" dirty="0">
                        <a:solidFill>
                          <a:schemeClr val="bg1"/>
                        </a:solidFill>
                      </a:endParaRPr>
                    </a:p>
                  </a:txBody>
                  <a:tcPr marL="81863" marR="81863" marT="40932" marB="81863">
                    <a:lnL w="12700" cmpd="sng">
                      <a:noFill/>
                      <a:prstDash val="solid"/>
                    </a:lnL>
                    <a:lnR w="12700" cmpd="sng">
                      <a:noFill/>
                      <a:prstDash val="solid"/>
                    </a:lnR>
                    <a:lnT w="38100" cmpd="sng">
                      <a:noFill/>
                    </a:lnT>
                    <a:lnB w="12700" cmpd="sng">
                      <a:noFill/>
                      <a:prstDash val="solid"/>
                    </a:lnB>
                    <a:solidFill>
                      <a:schemeClr val="tx1">
                        <a:lumMod val="65000"/>
                        <a:lumOff val="35000"/>
                      </a:schemeClr>
                    </a:solidFill>
                  </a:tcPr>
                </a:tc>
                <a:extLst>
                  <a:ext uri="{0D108BD9-81ED-4DB2-BD59-A6C34878D82A}">
                    <a16:rowId xmlns:a16="http://schemas.microsoft.com/office/drawing/2014/main" val="1243758820"/>
                  </a:ext>
                </a:extLst>
              </a:tr>
              <a:tr h="595970">
                <a:tc>
                  <a:txBody>
                    <a:bodyPr/>
                    <a:lstStyle/>
                    <a:p>
                      <a:pPr lvl="0">
                        <a:buNone/>
                      </a:pPr>
                      <a:r>
                        <a:rPr lang="en-GB" sz="1500" b="1" i="0" u="none" strike="noStrike" cap="none" spc="0" noProof="0" dirty="0">
                          <a:solidFill>
                            <a:schemeClr val="bg1"/>
                          </a:solidFill>
                          <a:latin typeface="Arial"/>
                        </a:rPr>
                        <a:t>AI Focus</a:t>
                      </a:r>
                      <a:endParaRPr lang="en-US" sz="1500" cap="none" spc="0" dirty="0">
                        <a:solidFill>
                          <a:schemeClr val="bg1"/>
                        </a:solidFill>
                      </a:endParaRPr>
                    </a:p>
                  </a:txBody>
                  <a:tcPr marL="81863" marR="81863" marT="40932" marB="81863">
                    <a:lnL w="12700" cmpd="sng">
                      <a:noFill/>
                      <a:prstDash val="solid"/>
                    </a:lnL>
                    <a:lnR w="12700" cmpd="sng">
                      <a:noFill/>
                      <a:prstDash val="solid"/>
                    </a:lnR>
                    <a:lnT w="12700" cmpd="sng">
                      <a:noFill/>
                      <a:prstDash val="solid"/>
                    </a:lnT>
                    <a:lnB w="12700" cmpd="sng">
                      <a:noFill/>
                      <a:prstDash val="solid"/>
                    </a:lnB>
                    <a:solidFill>
                      <a:srgbClr val="262626"/>
                    </a:solidFill>
                  </a:tcPr>
                </a:tc>
                <a:tc>
                  <a:txBody>
                    <a:bodyPr/>
                    <a:lstStyle/>
                    <a:p>
                      <a:pPr lvl="0">
                        <a:buNone/>
                      </a:pPr>
                      <a:r>
                        <a:rPr lang="en-GB" sz="1500" b="0" i="0" u="none" strike="noStrike" cap="none" spc="0" noProof="0" dirty="0">
                          <a:solidFill>
                            <a:schemeClr val="bg1"/>
                          </a:solidFill>
                          <a:latin typeface="Arial"/>
                        </a:rPr>
                        <a:t>Strong focus on AI with AI-specific products and technologies</a:t>
                      </a:r>
                      <a:endParaRPr lang="en-US" sz="1500" cap="none" spc="0" dirty="0">
                        <a:solidFill>
                          <a:schemeClr val="bg1"/>
                        </a:solidFill>
                      </a:endParaRPr>
                    </a:p>
                  </a:txBody>
                  <a:tcPr marL="81863" marR="81863" marT="40932" marB="81863">
                    <a:lnL w="12700" cmpd="sng">
                      <a:noFill/>
                      <a:prstDash val="solid"/>
                    </a:lnL>
                    <a:lnR w="12700" cmpd="sng">
                      <a:noFill/>
                      <a:prstDash val="solid"/>
                    </a:lnR>
                    <a:lnT w="12700" cmpd="sng">
                      <a:noFill/>
                      <a:prstDash val="solid"/>
                    </a:lnT>
                    <a:lnB w="12700" cmpd="sng">
                      <a:noFill/>
                      <a:prstDash val="solid"/>
                    </a:lnB>
                    <a:solidFill>
                      <a:srgbClr val="262626"/>
                    </a:solidFill>
                  </a:tcPr>
                </a:tc>
                <a:tc>
                  <a:txBody>
                    <a:bodyPr/>
                    <a:lstStyle/>
                    <a:p>
                      <a:pPr lvl="0">
                        <a:buNone/>
                      </a:pPr>
                      <a:r>
                        <a:rPr lang="en-GB" sz="1500" b="0" i="0" u="none" strike="noStrike" cap="none" spc="0" noProof="0" dirty="0">
                          <a:solidFill>
                            <a:schemeClr val="bg1"/>
                          </a:solidFill>
                          <a:latin typeface="Arial"/>
                        </a:rPr>
                        <a:t>Integrating AI into </a:t>
                      </a:r>
                      <a:r>
                        <a:rPr lang="en-GB" sz="1500" b="0" i="0" u="none" strike="noStrike" cap="none" spc="0" noProof="0" dirty="0">
                          <a:solidFill>
                            <a:schemeClr val="bg1"/>
                          </a:solidFill>
                        </a:rPr>
                        <a:t>user products, software development for customers</a:t>
                      </a:r>
                      <a:endParaRPr lang="en-US" sz="1500" cap="none" spc="0" dirty="0">
                        <a:solidFill>
                          <a:schemeClr val="bg1"/>
                        </a:solidFill>
                      </a:endParaRPr>
                    </a:p>
                  </a:txBody>
                  <a:tcPr marL="81863" marR="81863" marT="40932" marB="81863">
                    <a:lnL w="12700" cmpd="sng">
                      <a:noFill/>
                      <a:prstDash val="solid"/>
                    </a:lnL>
                    <a:lnR w="12700" cmpd="sng">
                      <a:noFill/>
                      <a:prstDash val="solid"/>
                    </a:lnR>
                    <a:lnT w="12700" cmpd="sng">
                      <a:noFill/>
                      <a:prstDash val="solid"/>
                    </a:lnT>
                    <a:lnB w="12700" cmpd="sng">
                      <a:noFill/>
                      <a:prstDash val="solid"/>
                    </a:lnB>
                    <a:solidFill>
                      <a:srgbClr val="262626"/>
                    </a:solidFill>
                  </a:tcPr>
                </a:tc>
                <a:extLst>
                  <a:ext uri="{0D108BD9-81ED-4DB2-BD59-A6C34878D82A}">
                    <a16:rowId xmlns:a16="http://schemas.microsoft.com/office/drawing/2014/main" val="2335110604"/>
                  </a:ext>
                </a:extLst>
              </a:tr>
              <a:tr h="348802">
                <a:tc>
                  <a:txBody>
                    <a:bodyPr/>
                    <a:lstStyle/>
                    <a:p>
                      <a:pPr lvl="0">
                        <a:buNone/>
                      </a:pPr>
                      <a:r>
                        <a:rPr lang="en-GB" sz="1500" b="1" i="0" u="none" strike="noStrike" cap="none" spc="0" noProof="0" dirty="0">
                          <a:solidFill>
                            <a:schemeClr val="bg1"/>
                          </a:solidFill>
                          <a:latin typeface="Arial"/>
                        </a:rPr>
                        <a:t>Silicon Infrastructure</a:t>
                      </a:r>
                      <a:endParaRPr lang="en-US" sz="1500" cap="none" spc="0" dirty="0">
                        <a:solidFill>
                          <a:schemeClr val="bg1"/>
                        </a:solidFill>
                      </a:endParaRPr>
                    </a:p>
                  </a:txBody>
                  <a:tcPr marL="81863" marR="81863" marT="40932" marB="81863">
                    <a:lnL w="12700" cmpd="sng">
                      <a:noFill/>
                      <a:prstDash val="solid"/>
                    </a:lnL>
                    <a:lnR w="12700" cmpd="sng">
                      <a:noFill/>
                      <a:prstDash val="solid"/>
                    </a:lnR>
                    <a:lnT w="12700" cmpd="sng">
                      <a:noFill/>
                      <a:prstDash val="solid"/>
                    </a:lnT>
                    <a:lnB w="12700" cmpd="sng">
                      <a:noFill/>
                      <a:prstDash val="solid"/>
                    </a:lnB>
                    <a:solidFill>
                      <a:schemeClr val="tx1">
                        <a:lumMod val="65000"/>
                        <a:lumOff val="35000"/>
                      </a:schemeClr>
                    </a:solidFill>
                  </a:tcPr>
                </a:tc>
                <a:tc>
                  <a:txBody>
                    <a:bodyPr/>
                    <a:lstStyle/>
                    <a:p>
                      <a:pPr lvl="0">
                        <a:buNone/>
                      </a:pPr>
                      <a:r>
                        <a:rPr lang="en-GB" sz="1500" b="0" i="0" u="none" strike="noStrike" cap="none" spc="0" noProof="0" dirty="0">
                          <a:solidFill>
                            <a:schemeClr val="bg1"/>
                          </a:solidFill>
                          <a:latin typeface="Arial"/>
                        </a:rPr>
                        <a:t>Provides Silicon infrastructure for AI industry  </a:t>
                      </a:r>
                      <a:endParaRPr lang="en-US" sz="1300"/>
                    </a:p>
                  </a:txBody>
                  <a:tcPr marL="81863" marR="81863" marT="40932" marB="81863">
                    <a:lnL w="12700" cmpd="sng">
                      <a:noFill/>
                      <a:prstDash val="solid"/>
                    </a:lnL>
                    <a:lnR w="12700" cmpd="sng">
                      <a:noFill/>
                      <a:prstDash val="solid"/>
                    </a:lnR>
                    <a:lnT w="12700" cmpd="sng">
                      <a:noFill/>
                      <a:prstDash val="solid"/>
                    </a:lnT>
                    <a:lnB w="12700" cmpd="sng">
                      <a:noFill/>
                      <a:prstDash val="solid"/>
                    </a:lnB>
                    <a:solidFill>
                      <a:schemeClr val="tx1">
                        <a:lumMod val="65000"/>
                        <a:lumOff val="35000"/>
                      </a:schemeClr>
                    </a:solidFill>
                  </a:tcPr>
                </a:tc>
                <a:tc>
                  <a:txBody>
                    <a:bodyPr/>
                    <a:lstStyle/>
                    <a:p>
                      <a:pPr lvl="0">
                        <a:buNone/>
                      </a:pPr>
                      <a:r>
                        <a:rPr lang="en-GB" sz="1500" b="0" i="0" u="none" strike="noStrike" cap="none" spc="0" noProof="0" dirty="0">
                          <a:solidFill>
                            <a:schemeClr val="bg1"/>
                          </a:solidFill>
                          <a:latin typeface="Arial"/>
                        </a:rPr>
                        <a:t>Primarily software-focused with limited hardware infrastructure</a:t>
                      </a:r>
                      <a:endParaRPr lang="en-GB" sz="1300" dirty="0"/>
                    </a:p>
                  </a:txBody>
                  <a:tcPr marL="81863" marR="81863" marT="40932" marB="81863">
                    <a:lnL w="12700" cmpd="sng">
                      <a:noFill/>
                      <a:prstDash val="solid"/>
                    </a:lnL>
                    <a:lnR w="12700" cmpd="sng">
                      <a:noFill/>
                      <a:prstDash val="solid"/>
                    </a:lnR>
                    <a:lnT w="12700" cmpd="sng">
                      <a:noFill/>
                      <a:prstDash val="solid"/>
                    </a:lnT>
                    <a:lnB w="12700" cmpd="sng">
                      <a:noFill/>
                      <a:prstDash val="solid"/>
                    </a:lnB>
                    <a:solidFill>
                      <a:schemeClr val="tx1">
                        <a:lumMod val="65000"/>
                        <a:lumOff val="35000"/>
                      </a:schemeClr>
                    </a:solidFill>
                  </a:tcPr>
                </a:tc>
                <a:extLst>
                  <a:ext uri="{0D108BD9-81ED-4DB2-BD59-A6C34878D82A}">
                    <a16:rowId xmlns:a16="http://schemas.microsoft.com/office/drawing/2014/main" val="619641511"/>
                  </a:ext>
                </a:extLst>
              </a:tr>
              <a:tr h="595970">
                <a:tc>
                  <a:txBody>
                    <a:bodyPr/>
                    <a:lstStyle/>
                    <a:p>
                      <a:pPr lvl="0">
                        <a:buNone/>
                      </a:pPr>
                      <a:r>
                        <a:rPr lang="en-GB" sz="1500" b="1" i="0" u="none" strike="noStrike" cap="none" spc="0" noProof="0" dirty="0">
                          <a:solidFill>
                            <a:schemeClr val="bg1"/>
                          </a:solidFill>
                          <a:latin typeface="Arial"/>
                        </a:rPr>
                        <a:t>Late Beneficiary in AI</a:t>
                      </a:r>
                      <a:endParaRPr lang="en-US" sz="1500" cap="none" spc="0" dirty="0">
                        <a:solidFill>
                          <a:schemeClr val="bg1"/>
                        </a:solidFill>
                      </a:endParaRPr>
                    </a:p>
                  </a:txBody>
                  <a:tcPr marL="81863" marR="81863" marT="40932" marB="81863">
                    <a:lnL w="12700" cmpd="sng">
                      <a:noFill/>
                      <a:prstDash val="solid"/>
                    </a:lnL>
                    <a:lnR w="12700" cmpd="sng">
                      <a:noFill/>
                      <a:prstDash val="solid"/>
                    </a:lnR>
                    <a:lnT w="12700" cmpd="sng">
                      <a:noFill/>
                      <a:prstDash val="solid"/>
                    </a:lnT>
                    <a:lnB w="12700" cmpd="sng">
                      <a:noFill/>
                      <a:prstDash val="solid"/>
                    </a:lnB>
                    <a:solidFill>
                      <a:srgbClr val="262626"/>
                    </a:solidFill>
                  </a:tcPr>
                </a:tc>
                <a:tc>
                  <a:txBody>
                    <a:bodyPr/>
                    <a:lstStyle/>
                    <a:p>
                      <a:pPr lvl="0">
                        <a:buNone/>
                      </a:pPr>
                      <a:r>
                        <a:rPr lang="en-GB" sz="1500" b="0" i="0" u="none" strike="noStrike" cap="none" spc="0" noProof="0" dirty="0">
                          <a:solidFill>
                            <a:schemeClr val="bg1"/>
                          </a:solidFill>
                          <a:latin typeface="Arial"/>
                        </a:rPr>
                        <a:t>Early beneficiary, provides hardware infrastructure to support AI</a:t>
                      </a:r>
                    </a:p>
                  </a:txBody>
                  <a:tcPr marL="81863" marR="81863" marT="40932" marB="81863">
                    <a:lnL w="12700" cmpd="sng">
                      <a:noFill/>
                      <a:prstDash val="solid"/>
                    </a:lnL>
                    <a:lnR w="12700" cmpd="sng">
                      <a:noFill/>
                      <a:prstDash val="solid"/>
                    </a:lnR>
                    <a:lnT w="12700" cmpd="sng">
                      <a:noFill/>
                      <a:prstDash val="solid"/>
                    </a:lnT>
                    <a:lnB w="12700" cmpd="sng">
                      <a:noFill/>
                      <a:prstDash val="solid"/>
                    </a:lnB>
                    <a:solidFill>
                      <a:srgbClr val="262626"/>
                    </a:solidFill>
                  </a:tcPr>
                </a:tc>
                <a:tc>
                  <a:txBody>
                    <a:bodyPr/>
                    <a:lstStyle/>
                    <a:p>
                      <a:pPr lvl="0">
                        <a:buNone/>
                      </a:pPr>
                      <a:r>
                        <a:rPr lang="en-GB" sz="1500" b="0" i="0" u="none" strike="noStrike" cap="none" spc="0" noProof="0" dirty="0">
                          <a:solidFill>
                            <a:schemeClr val="bg1"/>
                          </a:solidFill>
                          <a:latin typeface="Arial"/>
                        </a:rPr>
                        <a:t> Late beneficiary, will roll out integrated AI products to capitalise on AI market</a:t>
                      </a:r>
                      <a:endParaRPr lang="en-US" sz="1300" dirty="0"/>
                    </a:p>
                  </a:txBody>
                  <a:tcPr marL="81863" marR="81863" marT="40932" marB="81863">
                    <a:lnL w="12700" cmpd="sng">
                      <a:noFill/>
                      <a:prstDash val="solid"/>
                    </a:lnL>
                    <a:lnR w="12700" cmpd="sng">
                      <a:noFill/>
                      <a:prstDash val="solid"/>
                    </a:lnR>
                    <a:lnT w="12700" cmpd="sng">
                      <a:noFill/>
                      <a:prstDash val="solid"/>
                    </a:lnT>
                    <a:lnB w="12700" cmpd="sng">
                      <a:noFill/>
                      <a:prstDash val="solid"/>
                    </a:lnB>
                    <a:solidFill>
                      <a:srgbClr val="262626"/>
                    </a:solidFill>
                  </a:tcPr>
                </a:tc>
                <a:extLst>
                  <a:ext uri="{0D108BD9-81ED-4DB2-BD59-A6C34878D82A}">
                    <a16:rowId xmlns:a16="http://schemas.microsoft.com/office/drawing/2014/main" val="74000658"/>
                  </a:ext>
                </a:extLst>
              </a:tr>
              <a:tr h="372775">
                <a:tc>
                  <a:txBody>
                    <a:bodyPr/>
                    <a:lstStyle/>
                    <a:p>
                      <a:pPr lvl="0">
                        <a:buNone/>
                      </a:pPr>
                      <a:r>
                        <a:rPr lang="en-GB" sz="1500" b="1" i="0" u="none" strike="noStrike" cap="none" spc="0" noProof="0" dirty="0">
                          <a:solidFill>
                            <a:schemeClr val="bg1"/>
                          </a:solidFill>
                        </a:rPr>
                        <a:t>2024 AI Objective</a:t>
                      </a:r>
                      <a:endParaRPr lang="en-US" sz="1500" cap="none" spc="0" dirty="0">
                        <a:solidFill>
                          <a:schemeClr val="bg1"/>
                        </a:solidFill>
                      </a:endParaRPr>
                    </a:p>
                  </a:txBody>
                  <a:tcPr marL="81863" marR="81863" marT="40932" marB="81863">
                    <a:lnL w="12700" cmpd="sng">
                      <a:noFill/>
                      <a:prstDash val="solid"/>
                    </a:lnL>
                    <a:lnR w="12700" cmpd="sng">
                      <a:noFill/>
                      <a:prstDash val="solid"/>
                    </a:lnR>
                    <a:lnT w="12700" cmpd="sng">
                      <a:noFill/>
                      <a:prstDash val="solid"/>
                    </a:lnT>
                    <a:lnB w="12700" cmpd="sng">
                      <a:noFill/>
                      <a:prstDash val="solid"/>
                    </a:lnB>
                    <a:solidFill>
                      <a:schemeClr val="tx1">
                        <a:lumMod val="65000"/>
                        <a:lumOff val="35000"/>
                      </a:schemeClr>
                    </a:solidFill>
                  </a:tcPr>
                </a:tc>
                <a:tc>
                  <a:txBody>
                    <a:bodyPr/>
                    <a:lstStyle/>
                    <a:p>
                      <a:pPr lvl="0">
                        <a:buNone/>
                      </a:pPr>
                      <a:r>
                        <a:rPr lang="en-GB" sz="1500" b="0" i="0" u="none" strike="noStrike" cap="none" spc="0" noProof="0" dirty="0">
                          <a:solidFill>
                            <a:schemeClr val="bg1"/>
                          </a:solidFill>
                          <a:latin typeface="Arial"/>
                        </a:rPr>
                        <a:t>Capitalizing on investments made earlier before </a:t>
                      </a:r>
                      <a:endParaRPr lang="en-GB" sz="1500" b="0" i="0" u="none" strike="noStrike" cap="none" spc="0" noProof="0">
                        <a:solidFill>
                          <a:schemeClr val="bg1"/>
                        </a:solidFill>
                        <a:latin typeface="Arial"/>
                      </a:endParaRPr>
                    </a:p>
                  </a:txBody>
                  <a:tcPr marL="81863" marR="81863" marT="40932" marB="81863">
                    <a:lnL w="12700" cmpd="sng">
                      <a:noFill/>
                      <a:prstDash val="solid"/>
                    </a:lnL>
                    <a:lnR w="12700" cmpd="sng">
                      <a:noFill/>
                      <a:prstDash val="solid"/>
                    </a:lnR>
                    <a:lnT w="12700" cmpd="sng">
                      <a:noFill/>
                      <a:prstDash val="solid"/>
                    </a:lnT>
                    <a:lnB w="12700" cmpd="sng">
                      <a:noFill/>
                      <a:prstDash val="solid"/>
                    </a:lnB>
                    <a:solidFill>
                      <a:schemeClr val="tx1">
                        <a:lumMod val="65000"/>
                        <a:lumOff val="35000"/>
                      </a:schemeClr>
                    </a:solidFill>
                  </a:tcPr>
                </a:tc>
                <a:tc>
                  <a:txBody>
                    <a:bodyPr/>
                    <a:lstStyle/>
                    <a:p>
                      <a:pPr lvl="0">
                        <a:buNone/>
                      </a:pPr>
                      <a:r>
                        <a:rPr lang="en-GB" sz="1500" b="0" i="0" u="none" strike="noStrike" cap="none" spc="0" noProof="0" dirty="0">
                          <a:solidFill>
                            <a:schemeClr val="bg1"/>
                          </a:solidFill>
                          <a:latin typeface="Arial"/>
                        </a:rPr>
                        <a:t>Focusing on AI innovation and product development</a:t>
                      </a:r>
                      <a:endParaRPr lang="en-GB" dirty="0"/>
                    </a:p>
                  </a:txBody>
                  <a:tcPr marL="81863" marR="81863" marT="40932" marB="81863">
                    <a:lnL w="12700" cmpd="sng">
                      <a:noFill/>
                      <a:prstDash val="solid"/>
                    </a:lnL>
                    <a:lnR w="12700" cmpd="sng">
                      <a:noFill/>
                      <a:prstDash val="solid"/>
                    </a:lnR>
                    <a:lnT w="12700" cmpd="sng">
                      <a:noFill/>
                      <a:prstDash val="solid"/>
                    </a:lnT>
                    <a:lnB w="12700" cmpd="sng">
                      <a:noFill/>
                      <a:prstDash val="solid"/>
                    </a:lnB>
                    <a:solidFill>
                      <a:schemeClr val="tx1">
                        <a:lumMod val="65000"/>
                        <a:lumOff val="35000"/>
                      </a:schemeClr>
                    </a:solidFill>
                  </a:tcPr>
                </a:tc>
                <a:extLst>
                  <a:ext uri="{0D108BD9-81ED-4DB2-BD59-A6C34878D82A}">
                    <a16:rowId xmlns:a16="http://schemas.microsoft.com/office/drawing/2014/main" val="2629825263"/>
                  </a:ext>
                </a:extLst>
              </a:tr>
            </a:tbl>
          </a:graphicData>
        </a:graphic>
      </p:graphicFrame>
      <p:sp>
        <p:nvSpPr>
          <p:cNvPr id="8" name="TextBox 7">
            <a:extLst>
              <a:ext uri="{FF2B5EF4-FFF2-40B4-BE49-F238E27FC236}">
                <a16:creationId xmlns:a16="http://schemas.microsoft.com/office/drawing/2014/main" id="{9D50E6A2-68F2-A8DE-D787-11ABF9898E09}"/>
              </a:ext>
            </a:extLst>
          </p:cNvPr>
          <p:cNvSpPr txBox="1"/>
          <p:nvPr/>
        </p:nvSpPr>
        <p:spPr>
          <a:xfrm>
            <a:off x="147570" y="4628345"/>
            <a:ext cx="4874144"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dirty="0">
                <a:cs typeface="Arial"/>
              </a:rPr>
              <a:t>Key takeaways :</a:t>
            </a:r>
            <a:endParaRPr lang="en-US" dirty="0">
              <a:cs typeface="Arial"/>
            </a:endParaRPr>
          </a:p>
          <a:p>
            <a:pPr marL="285750" indent="-285750">
              <a:buFont typeface="Arial"/>
              <a:buChar char="•"/>
            </a:pPr>
            <a:r>
              <a:rPr lang="en-GB" dirty="0">
                <a:cs typeface="Arial"/>
              </a:rPr>
              <a:t>NVIDIA's early beneficiary of the AI boom but it in-fact it is tangentially associated with AI as it provides AI infrastructure and not AI-SW itself</a:t>
            </a:r>
          </a:p>
          <a:p>
            <a:pPr marL="285750" indent="-285750">
              <a:buFont typeface="Arial"/>
              <a:buChar char="•"/>
            </a:pPr>
            <a:r>
              <a:rPr lang="en-GB" dirty="0">
                <a:cs typeface="Arial"/>
              </a:rPr>
              <a:t>The infrastructure now promotes SW companies to capitalise on the market with AI integrated tools and services</a:t>
            </a:r>
          </a:p>
        </p:txBody>
      </p:sp>
      <p:pic>
        <p:nvPicPr>
          <p:cNvPr id="11" name="Picture 10" descr="Blue and white letters on a black background&#10;&#10;Description automatically generated">
            <a:extLst>
              <a:ext uri="{FF2B5EF4-FFF2-40B4-BE49-F238E27FC236}">
                <a16:creationId xmlns:a16="http://schemas.microsoft.com/office/drawing/2014/main" id="{2C6699E1-B655-B4A8-A89F-225281569204}"/>
              </a:ext>
            </a:extLst>
          </p:cNvPr>
          <p:cNvPicPr>
            <a:picLocks noChangeAspect="1"/>
          </p:cNvPicPr>
          <p:nvPr/>
        </p:nvPicPr>
        <p:blipFill>
          <a:blip r:embed="rId2"/>
          <a:stretch>
            <a:fillRect/>
          </a:stretch>
        </p:blipFill>
        <p:spPr>
          <a:xfrm>
            <a:off x="7857849" y="970492"/>
            <a:ext cx="1333500" cy="672353"/>
          </a:xfrm>
          <a:prstGeom prst="rect">
            <a:avLst/>
          </a:prstGeom>
        </p:spPr>
      </p:pic>
      <p:pic>
        <p:nvPicPr>
          <p:cNvPr id="13" name="Picture 12">
            <a:extLst>
              <a:ext uri="{FF2B5EF4-FFF2-40B4-BE49-F238E27FC236}">
                <a16:creationId xmlns:a16="http://schemas.microsoft.com/office/drawing/2014/main" id="{9AA2D810-A9F6-4AEC-143A-E505B032E4D0}"/>
              </a:ext>
            </a:extLst>
          </p:cNvPr>
          <p:cNvPicPr>
            <a:picLocks noChangeAspect="1"/>
          </p:cNvPicPr>
          <p:nvPr/>
        </p:nvPicPr>
        <p:blipFill>
          <a:blip r:embed="rId3"/>
          <a:stretch>
            <a:fillRect/>
          </a:stretch>
        </p:blipFill>
        <p:spPr>
          <a:xfrm>
            <a:off x="2345659" y="1046454"/>
            <a:ext cx="2543736" cy="535423"/>
          </a:xfrm>
          <a:prstGeom prst="rect">
            <a:avLst/>
          </a:prstGeom>
        </p:spPr>
      </p:pic>
      <p:sp>
        <p:nvSpPr>
          <p:cNvPr id="15" name="TextBox 14">
            <a:extLst>
              <a:ext uri="{FF2B5EF4-FFF2-40B4-BE49-F238E27FC236}">
                <a16:creationId xmlns:a16="http://schemas.microsoft.com/office/drawing/2014/main" id="{B92391B0-8EE6-3923-42DB-D5F2DB95F718}"/>
              </a:ext>
            </a:extLst>
          </p:cNvPr>
          <p:cNvSpPr txBox="1"/>
          <p:nvPr/>
        </p:nvSpPr>
        <p:spPr>
          <a:xfrm>
            <a:off x="147570" y="158598"/>
            <a:ext cx="8174581" cy="53860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900" b="1" dirty="0">
                <a:solidFill>
                  <a:srgbClr val="C00000"/>
                </a:solidFill>
                <a:latin typeface="+mj-lt"/>
                <a:cs typeface="Arial"/>
              </a:rPr>
              <a:t>Investment Thesis: Industry Comparison </a:t>
            </a:r>
            <a:endParaRPr lang="en-GB" sz="2900" b="1" dirty="0">
              <a:solidFill>
                <a:srgbClr val="C00000"/>
              </a:solidFill>
              <a:latin typeface="+mj-lt"/>
            </a:endParaRPr>
          </a:p>
        </p:txBody>
      </p:sp>
      <p:sp>
        <p:nvSpPr>
          <p:cNvPr id="2" name="TextBox 1">
            <a:extLst>
              <a:ext uri="{FF2B5EF4-FFF2-40B4-BE49-F238E27FC236}">
                <a16:creationId xmlns:a16="http://schemas.microsoft.com/office/drawing/2014/main" id="{F527CC91-97BD-7024-9BD1-E95AF56C61F6}"/>
              </a:ext>
            </a:extLst>
          </p:cNvPr>
          <p:cNvSpPr txBox="1"/>
          <p:nvPr/>
        </p:nvSpPr>
        <p:spPr>
          <a:xfrm>
            <a:off x="5084122" y="4589318"/>
            <a:ext cx="6011883"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dirty="0">
                <a:cs typeface="Arial"/>
              </a:rPr>
              <a:t>Key Insights </a:t>
            </a:r>
          </a:p>
          <a:p>
            <a:pPr marL="285750" indent="-285750">
              <a:buFont typeface="Arial"/>
              <a:buChar char="•"/>
            </a:pPr>
            <a:r>
              <a:rPr lang="en-GB" dirty="0">
                <a:cs typeface="Arial"/>
              </a:rPr>
              <a:t>IBM's early investment into AI has been waiting to release its AI integrated products to a market ready to absorb. </a:t>
            </a:r>
          </a:p>
          <a:p>
            <a:pPr marL="285750" indent="-285750">
              <a:buFont typeface="Arial"/>
              <a:buChar char="•"/>
            </a:pPr>
            <a:r>
              <a:rPr lang="en-GB" dirty="0">
                <a:cs typeface="Arial"/>
              </a:rPr>
              <a:t>We area at a stage where 65% business owners believe that an AI-Hybrid customisable platforms suit their industry</a:t>
            </a:r>
          </a:p>
        </p:txBody>
      </p:sp>
      <p:pic>
        <p:nvPicPr>
          <p:cNvPr id="3" name="Picture 7">
            <a:extLst>
              <a:ext uri="{FF2B5EF4-FFF2-40B4-BE49-F238E27FC236}">
                <a16:creationId xmlns:a16="http://schemas.microsoft.com/office/drawing/2014/main" id="{3F55282D-CBF1-5A74-EEA2-4099E28217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39818" y="188347"/>
            <a:ext cx="1811877" cy="711809"/>
          </a:xfrm>
          <a:prstGeom prst="rect">
            <a:avLst/>
          </a:prstGeom>
        </p:spPr>
      </p:pic>
    </p:spTree>
    <p:extLst>
      <p:ext uri="{BB962C8B-B14F-4D97-AF65-F5344CB8AC3E}">
        <p14:creationId xmlns:p14="http://schemas.microsoft.com/office/powerpoint/2010/main" val="39831212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B68750-6986-009F-B54F-C1DD0ADC7CE6}"/>
              </a:ext>
            </a:extLst>
          </p:cNvPr>
          <p:cNvSpPr>
            <a:spLocks noGrp="1"/>
          </p:cNvSpPr>
          <p:nvPr>
            <p:ph type="title"/>
          </p:nvPr>
        </p:nvSpPr>
        <p:spPr>
          <a:xfrm>
            <a:off x="761840" y="1138265"/>
            <a:ext cx="4544762" cy="1401183"/>
          </a:xfrm>
        </p:spPr>
        <p:txBody>
          <a:bodyPr anchor="t">
            <a:normAutofit/>
          </a:bodyPr>
          <a:lstStyle/>
          <a:p>
            <a:r>
              <a:rPr lang="en-GB" dirty="0">
                <a:latin typeface="Arial Black"/>
              </a:rPr>
              <a:t>Furthermore....</a:t>
            </a:r>
            <a:endParaRPr lang="en-GB" dirty="0"/>
          </a:p>
        </p:txBody>
      </p:sp>
      <p:sp>
        <p:nvSpPr>
          <p:cNvPr id="18" name="Content Placeholder 8">
            <a:extLst>
              <a:ext uri="{FF2B5EF4-FFF2-40B4-BE49-F238E27FC236}">
                <a16:creationId xmlns:a16="http://schemas.microsoft.com/office/drawing/2014/main" id="{4A708FA8-349E-1D11-C471-EEAB4165E135}"/>
              </a:ext>
            </a:extLst>
          </p:cNvPr>
          <p:cNvSpPr>
            <a:spLocks noGrp="1"/>
          </p:cNvSpPr>
          <p:nvPr>
            <p:ph idx="1"/>
          </p:nvPr>
        </p:nvSpPr>
        <p:spPr>
          <a:xfrm>
            <a:off x="761840" y="2551176"/>
            <a:ext cx="4544762" cy="3602935"/>
          </a:xfrm>
        </p:spPr>
        <p:txBody>
          <a:bodyPr vert="horz" lIns="91440" tIns="45720" rIns="91440" bIns="45720" rtlCol="0">
            <a:normAutofit/>
          </a:bodyPr>
          <a:lstStyle/>
          <a:p>
            <a:r>
              <a:rPr lang="en-US" sz="2000" dirty="0">
                <a:latin typeface="Arial"/>
                <a:cs typeface="Arial"/>
              </a:rPr>
              <a:t>Observing one of the key differences between IBM and NVIDIA we see, NVIDIA has a very hive P/E value.</a:t>
            </a:r>
            <a:endParaRPr lang="en-US" sz="2000" dirty="0"/>
          </a:p>
          <a:p>
            <a:r>
              <a:rPr lang="en-US" sz="2000" dirty="0">
                <a:latin typeface="Arial"/>
                <a:cs typeface="Arial"/>
              </a:rPr>
              <a:t>The High P/E ratio is the reason for NVDA being overvalued</a:t>
            </a:r>
          </a:p>
          <a:p>
            <a:r>
              <a:rPr lang="en-US" sz="2000" dirty="0">
                <a:latin typeface="Arial"/>
                <a:cs typeface="Arial"/>
              </a:rPr>
              <a:t>IBM is yet to receive the same benefits of the AI boom but it is possible IBM faces the same phenomenon in FY24</a:t>
            </a:r>
            <a:endParaRPr lang="en-US" sz="2000" dirty="0"/>
          </a:p>
        </p:txBody>
      </p:sp>
      <p:pic>
        <p:nvPicPr>
          <p:cNvPr id="5" name="Content Placeholder 4" descr="A screenshot of a white table&#10;&#10;Description automatically generated">
            <a:extLst>
              <a:ext uri="{FF2B5EF4-FFF2-40B4-BE49-F238E27FC236}">
                <a16:creationId xmlns:a16="http://schemas.microsoft.com/office/drawing/2014/main" id="{27C02C3E-4D70-8976-FCBD-A5ECDBAD67AD}"/>
              </a:ext>
            </a:extLst>
          </p:cNvPr>
          <p:cNvPicPr>
            <a:picLocks noChangeAspect="1"/>
          </p:cNvPicPr>
          <p:nvPr/>
        </p:nvPicPr>
        <p:blipFill>
          <a:blip r:embed="rId2"/>
          <a:stretch>
            <a:fillRect/>
          </a:stretch>
        </p:blipFill>
        <p:spPr>
          <a:xfrm>
            <a:off x="6762846" y="771753"/>
            <a:ext cx="3973963" cy="5316095"/>
          </a:xfrm>
          <a:prstGeom prst="rect">
            <a:avLst/>
          </a:prstGeom>
        </p:spPr>
      </p:pic>
      <p:sp>
        <p:nvSpPr>
          <p:cNvPr id="4" name="Slide Number Placeholder 3">
            <a:extLst>
              <a:ext uri="{FF2B5EF4-FFF2-40B4-BE49-F238E27FC236}">
                <a16:creationId xmlns:a16="http://schemas.microsoft.com/office/drawing/2014/main" id="{76D85756-90BC-2B69-F84D-8510AD3EA5CE}"/>
              </a:ext>
            </a:extLst>
          </p:cNvPr>
          <p:cNvSpPr>
            <a:spLocks noGrp="1"/>
          </p:cNvSpPr>
          <p:nvPr>
            <p:ph type="sldNum" sz="quarter" idx="12"/>
          </p:nvPr>
        </p:nvSpPr>
        <p:spPr>
          <a:xfrm>
            <a:off x="226801" y="6300079"/>
            <a:ext cx="2743200" cy="365125"/>
          </a:xfrm>
        </p:spPr>
        <p:txBody>
          <a:bodyPr>
            <a:normAutofit/>
          </a:bodyPr>
          <a:lstStyle/>
          <a:p>
            <a:pPr>
              <a:spcAft>
                <a:spcPts val="600"/>
              </a:spcAft>
            </a:pPr>
            <a:fld id="{19B90015-56D5-40EF-89C8-B6822FBCDBFE}" type="slidenum">
              <a:rPr lang="en-US"/>
              <a:pPr>
                <a:spcAft>
                  <a:spcPts val="600"/>
                </a:spcAft>
              </a:pPr>
              <a:t>17</a:t>
            </a:fld>
            <a:endParaRPr lang="en-US" dirty="0"/>
          </a:p>
        </p:txBody>
      </p:sp>
      <p:pic>
        <p:nvPicPr>
          <p:cNvPr id="3" name="Picture 7">
            <a:extLst>
              <a:ext uri="{FF2B5EF4-FFF2-40B4-BE49-F238E27FC236}">
                <a16:creationId xmlns:a16="http://schemas.microsoft.com/office/drawing/2014/main" id="{F54DBC87-A51E-5B9E-80AB-282E49C270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39818" y="188347"/>
            <a:ext cx="1811877" cy="711809"/>
          </a:xfrm>
          <a:prstGeom prst="rect">
            <a:avLst/>
          </a:prstGeom>
        </p:spPr>
      </p:pic>
    </p:spTree>
    <p:extLst>
      <p:ext uri="{BB962C8B-B14F-4D97-AF65-F5344CB8AC3E}">
        <p14:creationId xmlns:p14="http://schemas.microsoft.com/office/powerpoint/2010/main" val="11351970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376C17-FDF2-88B4-B831-05E669A7360B}"/>
              </a:ext>
            </a:extLst>
          </p:cNvPr>
          <p:cNvSpPr>
            <a:spLocks noGrp="1"/>
          </p:cNvSpPr>
          <p:nvPr>
            <p:ph type="title"/>
          </p:nvPr>
        </p:nvSpPr>
        <p:spPr>
          <a:xfrm>
            <a:off x="734019" y="138821"/>
            <a:ext cx="3702580" cy="1616203"/>
          </a:xfrm>
        </p:spPr>
        <p:txBody>
          <a:bodyPr anchor="b">
            <a:normAutofit/>
          </a:bodyPr>
          <a:lstStyle/>
          <a:p>
            <a:r>
              <a:rPr lang="en-GB" dirty="0">
                <a:latin typeface="Arial Black"/>
              </a:rPr>
              <a:t>Introducing </a:t>
            </a:r>
            <a:r>
              <a:rPr lang="en-GB" dirty="0" err="1">
                <a:latin typeface="Arial Black"/>
              </a:rPr>
              <a:t>WatsonX</a:t>
            </a:r>
            <a:endParaRPr lang="en-GB" dirty="0"/>
          </a:p>
        </p:txBody>
      </p:sp>
      <p:sp>
        <p:nvSpPr>
          <p:cNvPr id="9" name="Content Placeholder 8">
            <a:extLst>
              <a:ext uri="{FF2B5EF4-FFF2-40B4-BE49-F238E27FC236}">
                <a16:creationId xmlns:a16="http://schemas.microsoft.com/office/drawing/2014/main" id="{5B94A24E-C7B1-9A96-B269-6B113B6F1FC1}"/>
              </a:ext>
            </a:extLst>
          </p:cNvPr>
          <p:cNvSpPr>
            <a:spLocks noGrp="1"/>
          </p:cNvSpPr>
          <p:nvPr>
            <p:ph idx="1"/>
          </p:nvPr>
        </p:nvSpPr>
        <p:spPr>
          <a:xfrm>
            <a:off x="551569" y="1901031"/>
            <a:ext cx="3702579" cy="3524823"/>
          </a:xfrm>
        </p:spPr>
        <p:txBody>
          <a:bodyPr vert="horz" lIns="91440" tIns="45720" rIns="91440" bIns="45720" rtlCol="0" anchor="t">
            <a:normAutofit fontScale="92500" lnSpcReduction="20000"/>
          </a:bodyPr>
          <a:lstStyle/>
          <a:p>
            <a:r>
              <a:rPr lang="en-US" sz="1700" dirty="0">
                <a:latin typeface="Arial"/>
                <a:cs typeface="Arial"/>
              </a:rPr>
              <a:t>Watson X is predicted to be a ground breaking application being launched by IBM</a:t>
            </a:r>
            <a:endParaRPr lang="en-US" sz="1700" dirty="0"/>
          </a:p>
          <a:p>
            <a:r>
              <a:rPr lang="en-US" sz="1700" dirty="0">
                <a:latin typeface="Arial"/>
                <a:cs typeface="Arial"/>
              </a:rPr>
              <a:t>It caters to the Industrial AI community making it easier for them to design, train, tune and implement their custom AI tools</a:t>
            </a:r>
          </a:p>
          <a:p>
            <a:r>
              <a:rPr lang="en-US" sz="1700" dirty="0">
                <a:latin typeface="Arial"/>
                <a:cs typeface="Arial"/>
              </a:rPr>
              <a:t>With this new product IBM aims to compete with AWS, Microsoft and google in the cloud computing and AI space</a:t>
            </a:r>
          </a:p>
          <a:p>
            <a:r>
              <a:rPr lang="en-US" sz="1700" dirty="0">
                <a:latin typeface="Arial"/>
                <a:cs typeface="Arial"/>
              </a:rPr>
              <a:t>If </a:t>
            </a:r>
            <a:r>
              <a:rPr lang="en-US" sz="1700" dirty="0" err="1">
                <a:latin typeface="Arial"/>
                <a:cs typeface="Arial"/>
              </a:rPr>
              <a:t>WatsonX</a:t>
            </a:r>
            <a:r>
              <a:rPr lang="en-US" sz="1700" dirty="0">
                <a:latin typeface="Arial"/>
                <a:cs typeface="Arial"/>
              </a:rPr>
              <a:t> is able to deliver the AI training capability it promises it will be a highly disruptive piece of SW that can catalyze IBM's position in the market</a:t>
            </a:r>
          </a:p>
          <a:p>
            <a:endParaRPr lang="en-US" sz="2000" dirty="0">
              <a:latin typeface="Arial"/>
              <a:cs typeface="Arial"/>
            </a:endParaRPr>
          </a:p>
        </p:txBody>
      </p:sp>
      <p:pic>
        <p:nvPicPr>
          <p:cNvPr id="5" name="Content Placeholder 4" descr="A close-up of a logo&#10;&#10;Description automatically generated">
            <a:extLst>
              <a:ext uri="{FF2B5EF4-FFF2-40B4-BE49-F238E27FC236}">
                <a16:creationId xmlns:a16="http://schemas.microsoft.com/office/drawing/2014/main" id="{DE68DF34-BF22-1C3B-3728-AE2F49DFDB13}"/>
              </a:ext>
            </a:extLst>
          </p:cNvPr>
          <p:cNvPicPr>
            <a:picLocks noChangeAspect="1"/>
          </p:cNvPicPr>
          <p:nvPr/>
        </p:nvPicPr>
        <p:blipFill rotWithShape="1">
          <a:blip r:embed="rId2"/>
          <a:srcRect t="3062" r="4" b="4"/>
          <a:stretch/>
        </p:blipFill>
        <p:spPr>
          <a:xfrm>
            <a:off x="6005304" y="808283"/>
            <a:ext cx="5407002" cy="5241433"/>
          </a:xfrm>
          <a:prstGeom prst="rect">
            <a:avLst/>
          </a:prstGeom>
        </p:spPr>
      </p:pic>
      <p:sp>
        <p:nvSpPr>
          <p:cNvPr id="4" name="Slide Number Placeholder 3">
            <a:extLst>
              <a:ext uri="{FF2B5EF4-FFF2-40B4-BE49-F238E27FC236}">
                <a16:creationId xmlns:a16="http://schemas.microsoft.com/office/drawing/2014/main" id="{F6E7E6B9-AE85-88C5-1ADA-61A7D9952C8D}"/>
              </a:ext>
            </a:extLst>
          </p:cNvPr>
          <p:cNvSpPr>
            <a:spLocks noGrp="1"/>
          </p:cNvSpPr>
          <p:nvPr>
            <p:ph type="sldNum" sz="quarter" idx="12"/>
          </p:nvPr>
        </p:nvSpPr>
        <p:spPr>
          <a:xfrm>
            <a:off x="8610600" y="6356350"/>
            <a:ext cx="2743200" cy="365125"/>
          </a:xfrm>
        </p:spPr>
        <p:txBody>
          <a:bodyPr>
            <a:normAutofit/>
          </a:bodyPr>
          <a:lstStyle/>
          <a:p>
            <a:pPr>
              <a:spcAft>
                <a:spcPts val="600"/>
              </a:spcAft>
            </a:pPr>
            <a:fld id="{19B90015-56D5-40EF-89C8-B6822FBCDBFE}" type="slidenum">
              <a:rPr lang="en-US">
                <a:solidFill>
                  <a:schemeClr val="tx1">
                    <a:lumMod val="50000"/>
                    <a:lumOff val="50000"/>
                  </a:schemeClr>
                </a:solidFill>
              </a:rPr>
              <a:pPr>
                <a:spcAft>
                  <a:spcPts val="600"/>
                </a:spcAft>
              </a:pPr>
              <a:t>18</a:t>
            </a:fld>
            <a:endParaRPr lang="en-US">
              <a:solidFill>
                <a:schemeClr val="tx1">
                  <a:lumMod val="50000"/>
                  <a:lumOff val="50000"/>
                </a:schemeClr>
              </a:solidFill>
            </a:endParaRPr>
          </a:p>
        </p:txBody>
      </p:sp>
    </p:spTree>
    <p:extLst>
      <p:ext uri="{BB962C8B-B14F-4D97-AF65-F5344CB8AC3E}">
        <p14:creationId xmlns:p14="http://schemas.microsoft.com/office/powerpoint/2010/main" val="12562436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2C05C8-38C8-89CB-B20D-F70BED6D6E5E}"/>
              </a:ext>
            </a:extLst>
          </p:cNvPr>
          <p:cNvSpPr>
            <a:spLocks noGrp="1"/>
          </p:cNvSpPr>
          <p:nvPr>
            <p:ph type="title"/>
          </p:nvPr>
        </p:nvSpPr>
        <p:spPr>
          <a:xfrm>
            <a:off x="466722" y="586855"/>
            <a:ext cx="3201366" cy="3387497"/>
          </a:xfrm>
        </p:spPr>
        <p:txBody>
          <a:bodyPr anchor="b">
            <a:normAutofit/>
          </a:bodyPr>
          <a:lstStyle/>
          <a:p>
            <a:pPr algn="r"/>
            <a:r>
              <a:rPr lang="en-GB" sz="4000" dirty="0">
                <a:latin typeface="Arial Black"/>
              </a:rPr>
              <a:t>Why is WatsonX a disruptive</a:t>
            </a:r>
            <a:r>
              <a:rPr lang="en-GB" sz="4000" dirty="0">
                <a:solidFill>
                  <a:schemeClr val="tx1"/>
                </a:solidFill>
                <a:latin typeface="Arial Black"/>
              </a:rPr>
              <a:t> </a:t>
            </a:r>
            <a:r>
              <a:rPr lang="en-GB" sz="4000" dirty="0">
                <a:solidFill>
                  <a:srgbClr val="FFFFFF"/>
                </a:solidFill>
                <a:latin typeface="Arial Black"/>
              </a:rPr>
              <a:t>tech</a:t>
            </a:r>
            <a:endParaRPr lang="en-GB" sz="4000" dirty="0">
              <a:solidFill>
                <a:srgbClr val="FFFFFF"/>
              </a:solidFill>
            </a:endParaRPr>
          </a:p>
        </p:txBody>
      </p:sp>
      <p:sp>
        <p:nvSpPr>
          <p:cNvPr id="3" name="Content Placeholder 2">
            <a:extLst>
              <a:ext uri="{FF2B5EF4-FFF2-40B4-BE49-F238E27FC236}">
                <a16:creationId xmlns:a16="http://schemas.microsoft.com/office/drawing/2014/main" id="{2CA6D4CE-D634-6294-CD21-6986661FC950}"/>
              </a:ext>
            </a:extLst>
          </p:cNvPr>
          <p:cNvSpPr>
            <a:spLocks noGrp="1"/>
          </p:cNvSpPr>
          <p:nvPr>
            <p:ph idx="1"/>
          </p:nvPr>
        </p:nvSpPr>
        <p:spPr>
          <a:xfrm>
            <a:off x="4770675" y="916675"/>
            <a:ext cx="6555347" cy="5546047"/>
          </a:xfrm>
        </p:spPr>
        <p:txBody>
          <a:bodyPr vert="horz" lIns="91440" tIns="45720" rIns="91440" bIns="45720" rtlCol="0" anchor="ctr">
            <a:noAutofit/>
          </a:bodyPr>
          <a:lstStyle/>
          <a:p>
            <a:pPr marL="342900" indent="-342900">
              <a:buAutoNum type="arabicPeriod"/>
            </a:pPr>
            <a:r>
              <a:rPr lang="en-GB" sz="1600" b="1" dirty="0">
                <a:solidFill>
                  <a:srgbClr val="FF0000"/>
                </a:solidFill>
                <a:latin typeface="Arial"/>
                <a:cs typeface="Arial"/>
              </a:rPr>
              <a:t>Comprehensive</a:t>
            </a:r>
            <a:r>
              <a:rPr lang="en-GB" sz="1600" b="1" dirty="0">
                <a:latin typeface="Arial"/>
                <a:cs typeface="Arial"/>
              </a:rPr>
              <a:t> </a:t>
            </a:r>
            <a:r>
              <a:rPr lang="en-GB" sz="1600" b="1" dirty="0">
                <a:solidFill>
                  <a:srgbClr val="FF0000"/>
                </a:solidFill>
                <a:latin typeface="Arial"/>
                <a:cs typeface="Arial"/>
              </a:rPr>
              <a:t>Functionality</a:t>
            </a:r>
            <a:r>
              <a:rPr lang="en-GB" sz="1600" dirty="0">
                <a:latin typeface="Arial"/>
                <a:cs typeface="Arial"/>
              </a:rPr>
              <a:t>: The platform consolidates diverse operations into a unified solution.</a:t>
            </a:r>
            <a:endParaRPr lang="en-US" sz="1600"/>
          </a:p>
          <a:p>
            <a:pPr marL="342900" indent="-342900">
              <a:buAutoNum type="arabicPeriod"/>
            </a:pPr>
            <a:r>
              <a:rPr lang="en-GB" sz="1600" b="1" dirty="0">
                <a:solidFill>
                  <a:srgbClr val="FF0000"/>
                </a:solidFill>
                <a:latin typeface="Arial"/>
                <a:cs typeface="Arial"/>
              </a:rPr>
              <a:t>Cross-Platform Compatibility</a:t>
            </a:r>
            <a:r>
              <a:rPr lang="en-GB" sz="1600" dirty="0">
                <a:latin typeface="Arial"/>
                <a:cs typeface="Arial"/>
              </a:rPr>
              <a:t>: It offers cross-platform support for enhanced accessibility.</a:t>
            </a:r>
            <a:endParaRPr lang="en-GB" sz="1600"/>
          </a:p>
          <a:p>
            <a:pPr marL="342900" indent="-342900">
              <a:buAutoNum type="arabicPeriod"/>
            </a:pPr>
            <a:r>
              <a:rPr lang="en-GB" sz="1600" b="1" dirty="0">
                <a:solidFill>
                  <a:srgbClr val="FF0000"/>
                </a:solidFill>
                <a:latin typeface="Arial"/>
                <a:cs typeface="Arial"/>
              </a:rPr>
              <a:t>Powered by Presto and Spark</a:t>
            </a:r>
            <a:r>
              <a:rPr lang="en-GB" sz="1600" dirty="0">
                <a:latin typeface="Arial"/>
                <a:cs typeface="Arial"/>
              </a:rPr>
              <a:t>: Empowered by industry-leading Presto and Spark technologies.</a:t>
            </a:r>
            <a:endParaRPr lang="en-GB" sz="1600"/>
          </a:p>
          <a:p>
            <a:pPr marL="342900" indent="-342900">
              <a:buAutoNum type="arabicPeriod"/>
            </a:pPr>
            <a:r>
              <a:rPr lang="en-GB" sz="1600" b="1" dirty="0">
                <a:solidFill>
                  <a:srgbClr val="FF0000"/>
                </a:solidFill>
                <a:latin typeface="Arial"/>
                <a:cs typeface="Arial"/>
              </a:rPr>
              <a:t>Iceberg Open Table Format</a:t>
            </a:r>
            <a:r>
              <a:rPr lang="en-GB" sz="1600" dirty="0">
                <a:latin typeface="Arial"/>
                <a:cs typeface="Arial"/>
              </a:rPr>
              <a:t>: Supports the user-friendly Iceberg platform.</a:t>
            </a:r>
            <a:endParaRPr lang="en-GB" sz="1600"/>
          </a:p>
          <a:p>
            <a:pPr marL="342900" indent="-342900">
              <a:buAutoNum type="arabicPeriod"/>
            </a:pPr>
            <a:r>
              <a:rPr lang="en-GB" sz="1600" b="1" dirty="0">
                <a:solidFill>
                  <a:srgbClr val="FF0000"/>
                </a:solidFill>
                <a:latin typeface="Arial"/>
                <a:cs typeface="Arial"/>
              </a:rPr>
              <a:t>User-Friendly</a:t>
            </a:r>
            <a:r>
              <a:rPr lang="en-GB" sz="1600" dirty="0">
                <a:latin typeface="Arial"/>
                <a:cs typeface="Arial"/>
              </a:rPr>
              <a:t>: Approachable for users with varying skill levels.</a:t>
            </a:r>
            <a:endParaRPr lang="en-GB" sz="1600"/>
          </a:p>
          <a:p>
            <a:pPr marL="342900" indent="-342900">
              <a:buAutoNum type="arabicPeriod"/>
            </a:pPr>
            <a:r>
              <a:rPr lang="en-GB" sz="1600" b="1" dirty="0">
                <a:solidFill>
                  <a:srgbClr val="FF0000"/>
                </a:solidFill>
                <a:latin typeface="Arial"/>
                <a:cs typeface="Arial"/>
              </a:rPr>
              <a:t>Integration Flexibility</a:t>
            </a:r>
            <a:r>
              <a:rPr lang="en-GB" sz="1600" dirty="0">
                <a:latin typeface="Arial"/>
                <a:cs typeface="Arial"/>
              </a:rPr>
              <a:t>: Allows seamless integration of SaaS and custom plugins.</a:t>
            </a:r>
            <a:endParaRPr lang="en-GB" sz="1600"/>
          </a:p>
          <a:p>
            <a:pPr marL="342900" indent="-342900">
              <a:buAutoNum type="arabicPeriod"/>
            </a:pPr>
            <a:r>
              <a:rPr lang="en-GB" sz="1600" b="1" dirty="0">
                <a:solidFill>
                  <a:srgbClr val="FF0000"/>
                </a:solidFill>
                <a:latin typeface="Arial"/>
                <a:cs typeface="Arial"/>
              </a:rPr>
              <a:t>Customizable AI Models</a:t>
            </a:r>
            <a:r>
              <a:rPr lang="en-GB" sz="1600" dirty="0">
                <a:latin typeface="Arial"/>
                <a:cs typeface="Arial"/>
              </a:rPr>
              <a:t>: Provides users the flexibility to tailor their hybrid AI models.</a:t>
            </a:r>
            <a:endParaRPr lang="en-GB" sz="1600"/>
          </a:p>
          <a:p>
            <a:pPr marL="342900" indent="-342900">
              <a:buAutoNum type="arabicPeriod"/>
            </a:pPr>
            <a:r>
              <a:rPr lang="en-GB" sz="1600" b="1" dirty="0">
                <a:solidFill>
                  <a:srgbClr val="FF0000"/>
                </a:solidFill>
                <a:latin typeface="Arial"/>
                <a:cs typeface="Arial"/>
              </a:rPr>
              <a:t>Cost-Effective AI</a:t>
            </a:r>
            <a:r>
              <a:rPr lang="en-GB" sz="1600" dirty="0">
                <a:latin typeface="Arial"/>
                <a:cs typeface="Arial"/>
              </a:rPr>
              <a:t>: Enhances cost-effectiveness in AI integration.</a:t>
            </a:r>
            <a:endParaRPr lang="en-GB" sz="1600"/>
          </a:p>
          <a:p>
            <a:pPr marL="342900" indent="-342900">
              <a:buAutoNum type="arabicPeriod"/>
            </a:pPr>
            <a:r>
              <a:rPr lang="en-GB" sz="1600" b="1" dirty="0">
                <a:solidFill>
                  <a:srgbClr val="FF0000"/>
                </a:solidFill>
                <a:latin typeface="Arial"/>
                <a:cs typeface="Arial"/>
              </a:rPr>
              <a:t>Security and Compliance</a:t>
            </a:r>
            <a:r>
              <a:rPr lang="en-GB" sz="1600" dirty="0">
                <a:latin typeface="Arial"/>
                <a:cs typeface="Arial"/>
              </a:rPr>
              <a:t>: Ensures self-service access, security, and compliance with regulations.</a:t>
            </a:r>
            <a:endParaRPr lang="en-GB" sz="1600"/>
          </a:p>
          <a:p>
            <a:pPr marL="342900" indent="-342900">
              <a:buAutoNum type="arabicPeriod"/>
            </a:pPr>
            <a:r>
              <a:rPr lang="en-GB" sz="1600" b="1" dirty="0">
                <a:solidFill>
                  <a:srgbClr val="FF0000"/>
                </a:solidFill>
                <a:latin typeface="Arial"/>
                <a:cs typeface="Arial"/>
              </a:rPr>
              <a:t>Model Database</a:t>
            </a:r>
            <a:r>
              <a:rPr lang="en-GB" sz="1600" dirty="0">
                <a:latin typeface="Arial"/>
                <a:cs typeface="Arial"/>
              </a:rPr>
              <a:t>: Backed by a comprehensive database of pre-prepared models.</a:t>
            </a:r>
            <a:endParaRPr lang="en-US" sz="1600"/>
          </a:p>
          <a:p>
            <a:pPr marL="342900" indent="-342900">
              <a:buAutoNum type="arabicPeriod"/>
            </a:pPr>
            <a:r>
              <a:rPr lang="en-GB" sz="1600" b="1" dirty="0">
                <a:solidFill>
                  <a:srgbClr val="FF0000"/>
                </a:solidFill>
                <a:latin typeface="Arial"/>
                <a:cs typeface="Arial"/>
              </a:rPr>
              <a:t>Automated Data Management</a:t>
            </a:r>
            <a:r>
              <a:rPr lang="en-GB" sz="1600" dirty="0">
                <a:latin typeface="Arial"/>
                <a:cs typeface="Arial"/>
              </a:rPr>
              <a:t>: Offers automated local data management solutions.</a:t>
            </a:r>
            <a:endParaRPr lang="en-GB" sz="1600"/>
          </a:p>
          <a:p>
            <a:pPr marL="342900" indent="-342900">
              <a:buAutoNum type="arabicPeriod"/>
            </a:pPr>
            <a:r>
              <a:rPr lang="en-GB" sz="1600" b="1" dirty="0">
                <a:solidFill>
                  <a:srgbClr val="FF0000"/>
                </a:solidFill>
                <a:latin typeface="Arial"/>
                <a:cs typeface="Arial"/>
              </a:rPr>
              <a:t>Seamless Data Integration</a:t>
            </a:r>
            <a:r>
              <a:rPr lang="en-GB" sz="1600" dirty="0">
                <a:latin typeface="Arial"/>
                <a:cs typeface="Arial"/>
              </a:rPr>
              <a:t>: Easily integrates with existing data sources for better decision-making.</a:t>
            </a:r>
            <a:endParaRPr lang="en-GB" sz="1600" dirty="0"/>
          </a:p>
          <a:p>
            <a:pPr marL="342900" indent="-342900">
              <a:buAutoNum type="arabicPeriod"/>
            </a:pPr>
            <a:endParaRPr lang="en-GB" sz="1400"/>
          </a:p>
        </p:txBody>
      </p:sp>
      <p:sp>
        <p:nvSpPr>
          <p:cNvPr id="4" name="Slide Number Placeholder 3">
            <a:extLst>
              <a:ext uri="{FF2B5EF4-FFF2-40B4-BE49-F238E27FC236}">
                <a16:creationId xmlns:a16="http://schemas.microsoft.com/office/drawing/2014/main" id="{834CB3CB-4DB0-664A-7C53-5184AA934B68}"/>
              </a:ext>
            </a:extLst>
          </p:cNvPr>
          <p:cNvSpPr>
            <a:spLocks noGrp="1"/>
          </p:cNvSpPr>
          <p:nvPr>
            <p:ph type="sldNum" sz="quarter" idx="12"/>
          </p:nvPr>
        </p:nvSpPr>
        <p:spPr>
          <a:xfrm>
            <a:off x="11704320" y="6455664"/>
            <a:ext cx="448056" cy="365125"/>
          </a:xfrm>
        </p:spPr>
        <p:txBody>
          <a:bodyPr>
            <a:normAutofit/>
          </a:bodyPr>
          <a:lstStyle/>
          <a:p>
            <a:pPr>
              <a:spcAft>
                <a:spcPts val="600"/>
              </a:spcAft>
            </a:pPr>
            <a:fld id="{19B90015-56D5-40EF-89C8-B6822FBCDBFE}" type="slidenum">
              <a:rPr lang="en-US" sz="1100">
                <a:solidFill>
                  <a:schemeClr val="tx1">
                    <a:lumMod val="50000"/>
                    <a:lumOff val="50000"/>
                  </a:schemeClr>
                </a:solidFill>
              </a:rPr>
              <a:pPr>
                <a:spcAft>
                  <a:spcPts val="600"/>
                </a:spcAft>
              </a:pPr>
              <a:t>19</a:t>
            </a:fld>
            <a:endParaRPr lang="en-US" sz="1100">
              <a:solidFill>
                <a:schemeClr val="tx1">
                  <a:lumMod val="50000"/>
                  <a:lumOff val="50000"/>
                </a:schemeClr>
              </a:solidFill>
            </a:endParaRPr>
          </a:p>
        </p:txBody>
      </p:sp>
    </p:spTree>
    <p:extLst>
      <p:ext uri="{BB962C8B-B14F-4D97-AF65-F5344CB8AC3E}">
        <p14:creationId xmlns:p14="http://schemas.microsoft.com/office/powerpoint/2010/main" val="8815131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19"/>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7FB2B863-5C15-F808-5E8C-EC2378CC77B0}"/>
              </a:ext>
            </a:extLst>
          </p:cNvPr>
          <p:cNvSpPr>
            <a:spLocks noGrp="1"/>
          </p:cNvSpPr>
          <p:nvPr>
            <p:ph type="sldNum" sz="quarter" idx="12"/>
          </p:nvPr>
        </p:nvSpPr>
        <p:spPr/>
        <p:txBody>
          <a:bodyPr/>
          <a:lstStyle/>
          <a:p>
            <a:fld id="{19B90015-56D5-40EF-89C8-B6822FBCDBFE}" type="slidenum">
              <a:rPr lang="en-US" smtClean="0"/>
              <a:pPr/>
              <a:t>2</a:t>
            </a:fld>
            <a:endParaRPr 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road in a city&#10;&#10;Description automatically generated">
            <a:extLst>
              <a:ext uri="{FF2B5EF4-FFF2-40B4-BE49-F238E27FC236}">
                <a16:creationId xmlns:a16="http://schemas.microsoft.com/office/drawing/2014/main" id="{6E246D0A-6C2C-9281-FADA-90D1F7F18517}"/>
              </a:ext>
            </a:extLst>
          </p:cNvPr>
          <p:cNvPicPr>
            <a:picLocks noChangeAspect="1"/>
          </p:cNvPicPr>
          <p:nvPr/>
        </p:nvPicPr>
        <p:blipFill rotWithShape="1">
          <a:blip r:embed="rId2"/>
          <a:srcRect l="13485" r="33641"/>
          <a:stretch/>
        </p:blipFill>
        <p:spPr>
          <a:xfrm>
            <a:off x="2522356" y="10"/>
            <a:ext cx="9669642" cy="6857990"/>
          </a:xfrm>
          <a:prstGeom prst="rect">
            <a:avLst/>
          </a:prstGeom>
        </p:spPr>
      </p:pic>
      <p:sp>
        <p:nvSpPr>
          <p:cNvPr id="2" name="Title 1">
            <a:extLst>
              <a:ext uri="{FF2B5EF4-FFF2-40B4-BE49-F238E27FC236}">
                <a16:creationId xmlns:a16="http://schemas.microsoft.com/office/drawing/2014/main" id="{782BE8C7-A1CA-E27F-23CA-8DD2922217D6}"/>
              </a:ext>
            </a:extLst>
          </p:cNvPr>
          <p:cNvSpPr>
            <a:spLocks noGrp="1"/>
          </p:cNvSpPr>
          <p:nvPr>
            <p:ph type="title"/>
          </p:nvPr>
        </p:nvSpPr>
        <p:spPr>
          <a:xfrm>
            <a:off x="838200" y="365125"/>
            <a:ext cx="3822189" cy="1899912"/>
          </a:xfrm>
        </p:spPr>
        <p:txBody>
          <a:bodyPr>
            <a:normAutofit/>
          </a:bodyPr>
          <a:lstStyle/>
          <a:p>
            <a:r>
              <a:rPr lang="en-GB" sz="4000">
                <a:latin typeface="Arial Black"/>
              </a:rPr>
              <a:t>Accusation of Apptio</a:t>
            </a:r>
            <a:endParaRPr lang="en-GB" sz="4000"/>
          </a:p>
        </p:txBody>
      </p:sp>
      <p:sp>
        <p:nvSpPr>
          <p:cNvPr id="4" name="Slide Number Placeholder 3">
            <a:extLst>
              <a:ext uri="{FF2B5EF4-FFF2-40B4-BE49-F238E27FC236}">
                <a16:creationId xmlns:a16="http://schemas.microsoft.com/office/drawing/2014/main" id="{4178C182-6EBE-1E0E-491F-D978572D041D}"/>
              </a:ext>
            </a:extLst>
          </p:cNvPr>
          <p:cNvSpPr>
            <a:spLocks noGrp="1"/>
          </p:cNvSpPr>
          <p:nvPr>
            <p:ph type="sldNum" sz="quarter" idx="12"/>
          </p:nvPr>
        </p:nvSpPr>
        <p:spPr>
          <a:xfrm>
            <a:off x="8610600" y="6356350"/>
            <a:ext cx="2743200" cy="365125"/>
          </a:xfrm>
        </p:spPr>
        <p:txBody>
          <a:bodyPr>
            <a:normAutofit/>
          </a:bodyPr>
          <a:lstStyle/>
          <a:p>
            <a:pPr>
              <a:spcAft>
                <a:spcPts val="600"/>
              </a:spcAft>
            </a:pPr>
            <a:fld id="{19B90015-56D5-40EF-89C8-B6822FBCDBFE}" type="slidenum">
              <a:rPr lang="en-US">
                <a:solidFill>
                  <a:srgbClr val="FFFFFF"/>
                </a:solidFill>
              </a:rPr>
              <a:pPr>
                <a:spcAft>
                  <a:spcPts val="600"/>
                </a:spcAft>
              </a:pPr>
              <a:t>20</a:t>
            </a:fld>
            <a:endParaRPr lang="en-US">
              <a:solidFill>
                <a:srgbClr val="FFFFFF"/>
              </a:solidFill>
            </a:endParaRPr>
          </a:p>
        </p:txBody>
      </p:sp>
      <p:graphicFrame>
        <p:nvGraphicFramePr>
          <p:cNvPr id="14" name="Content Placeholder 2">
            <a:extLst>
              <a:ext uri="{FF2B5EF4-FFF2-40B4-BE49-F238E27FC236}">
                <a16:creationId xmlns:a16="http://schemas.microsoft.com/office/drawing/2014/main" id="{F08DA423-5EB8-676D-C753-A28BC7928D2D}"/>
              </a:ext>
            </a:extLst>
          </p:cNvPr>
          <p:cNvGraphicFramePr>
            <a:graphicFrameLocks noGrp="1"/>
          </p:cNvGraphicFramePr>
          <p:nvPr>
            <p:ph idx="1"/>
          </p:nvPr>
        </p:nvGraphicFramePr>
        <p:xfrm>
          <a:off x="838200" y="1768793"/>
          <a:ext cx="6269174" cy="499845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328190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DB2C11-AF8B-9DD1-6B43-0C384702B96C}"/>
              </a:ext>
            </a:extLst>
          </p:cNvPr>
          <p:cNvSpPr>
            <a:spLocks noGrp="1"/>
          </p:cNvSpPr>
          <p:nvPr>
            <p:ph type="title"/>
          </p:nvPr>
        </p:nvSpPr>
        <p:spPr>
          <a:xfrm>
            <a:off x="210879" y="117735"/>
            <a:ext cx="5109950" cy="956674"/>
          </a:xfrm>
        </p:spPr>
        <p:txBody>
          <a:bodyPr>
            <a:normAutofit/>
          </a:bodyPr>
          <a:lstStyle/>
          <a:p>
            <a:r>
              <a:rPr lang="en-US" sz="2800" dirty="0"/>
              <a:t>Risk</a:t>
            </a:r>
          </a:p>
        </p:txBody>
      </p:sp>
      <p:pic>
        <p:nvPicPr>
          <p:cNvPr id="10" name="Picture 9" descr="A black and red logo&#10;&#10;Description automatically generated">
            <a:extLst>
              <a:ext uri="{FF2B5EF4-FFF2-40B4-BE49-F238E27FC236}">
                <a16:creationId xmlns:a16="http://schemas.microsoft.com/office/drawing/2014/main" id="{1E1BFF9C-6FDB-BCE9-0939-FCBFC9C7FB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794" y="1629921"/>
            <a:ext cx="3104606" cy="908212"/>
          </a:xfrm>
          <a:prstGeom prst="rect">
            <a:avLst/>
          </a:prstGeom>
        </p:spPr>
      </p:pic>
      <p:sp>
        <p:nvSpPr>
          <p:cNvPr id="17" name="Freeform: Shape 16">
            <a:extLst>
              <a:ext uri="{FF2B5EF4-FFF2-40B4-BE49-F238E27FC236}">
                <a16:creationId xmlns:a16="http://schemas.microsoft.com/office/drawing/2014/main" id="{7BC0F8B1-F985-469B-8332-13DBC76655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791963" y="451044"/>
            <a:ext cx="2308583" cy="2741196"/>
          </a:xfrm>
          <a:custGeom>
            <a:avLst/>
            <a:gdLst>
              <a:gd name="connsiteX0" fmla="*/ 2308583 w 2308583"/>
              <a:gd name="connsiteY0" fmla="*/ 2741196 h 2741196"/>
              <a:gd name="connsiteX1" fmla="*/ 462 w 2308583"/>
              <a:gd name="connsiteY1" fmla="*/ 2741196 h 2741196"/>
              <a:gd name="connsiteX2" fmla="*/ 0 w 2308583"/>
              <a:gd name="connsiteY2" fmla="*/ 2469337 h 2741196"/>
              <a:gd name="connsiteX3" fmla="*/ 2022607 w 2308583"/>
              <a:gd name="connsiteY3" fmla="*/ 2470269 h 2741196"/>
              <a:gd name="connsiteX4" fmla="*/ 2022607 w 2308583"/>
              <a:gd name="connsiteY4" fmla="*/ 0 h 2741196"/>
              <a:gd name="connsiteX5" fmla="*/ 2308583 w 2308583"/>
              <a:gd name="connsiteY5" fmla="*/ 0 h 2741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8583" h="2741196">
                <a:moveTo>
                  <a:pt x="2308583" y="2741196"/>
                </a:moveTo>
                <a:lnTo>
                  <a:pt x="462" y="2741196"/>
                </a:lnTo>
                <a:cubicBezTo>
                  <a:pt x="-462" y="2647366"/>
                  <a:pt x="923" y="2563167"/>
                  <a:pt x="0" y="2469337"/>
                </a:cubicBezTo>
                <a:lnTo>
                  <a:pt x="2022607" y="2470269"/>
                </a:lnTo>
                <a:lnTo>
                  <a:pt x="2022607" y="0"/>
                </a:lnTo>
                <a:lnTo>
                  <a:pt x="2308583" y="0"/>
                </a:lnTo>
                <a:close/>
              </a:path>
            </a:pathLst>
          </a:custGeom>
          <a:solidFill>
            <a:schemeClr val="tx1">
              <a:lumMod val="95000"/>
              <a:lumOff val="5000"/>
              <a:alpha val="75000"/>
            </a:schemeClr>
          </a:solidFill>
          <a:ln w="0">
            <a:noFill/>
            <a:prstDash val="solid"/>
            <a:round/>
            <a:headEnd/>
            <a:tailEnd/>
          </a:ln>
        </p:spPr>
        <p:txBody>
          <a:bodyPr/>
          <a:lstStyle/>
          <a:p>
            <a:endParaRPr lang="en-US"/>
          </a:p>
        </p:txBody>
      </p:sp>
      <p:pic>
        <p:nvPicPr>
          <p:cNvPr id="6" name="Picture 5" descr="A black and white logo&#10;&#10;Description automatically generated">
            <a:extLst>
              <a:ext uri="{FF2B5EF4-FFF2-40B4-BE49-F238E27FC236}">
                <a16:creationId xmlns:a16="http://schemas.microsoft.com/office/drawing/2014/main" id="{A3D87B54-B70D-21DA-415C-92E2034520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74107" y="995281"/>
            <a:ext cx="3779293" cy="1652718"/>
          </a:xfrm>
          <a:prstGeom prst="rect">
            <a:avLst/>
          </a:prstGeom>
        </p:spPr>
      </p:pic>
      <p:pic>
        <p:nvPicPr>
          <p:cNvPr id="12" name="Picture 11" descr="A close up of a logo&#10;&#10;Description automatically generated">
            <a:extLst>
              <a:ext uri="{FF2B5EF4-FFF2-40B4-BE49-F238E27FC236}">
                <a16:creationId xmlns:a16="http://schemas.microsoft.com/office/drawing/2014/main" id="{2500125E-5B4A-1C10-24F7-E041AB0FB47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79972" y="1559984"/>
            <a:ext cx="2743200" cy="613981"/>
          </a:xfrm>
          <a:prstGeom prst="rect">
            <a:avLst/>
          </a:prstGeom>
        </p:spPr>
      </p:pic>
      <p:sp>
        <p:nvSpPr>
          <p:cNvPr id="19" name="Freeform: Shape 18">
            <a:extLst>
              <a:ext uri="{FF2B5EF4-FFF2-40B4-BE49-F238E27FC236}">
                <a16:creationId xmlns:a16="http://schemas.microsoft.com/office/drawing/2014/main" id="{89D15953-1642-4DD6-AD9E-01AA19247F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9466977" y="434000"/>
            <a:ext cx="2308583" cy="1114404"/>
          </a:xfrm>
          <a:custGeom>
            <a:avLst/>
            <a:gdLst>
              <a:gd name="connsiteX0" fmla="*/ 462 w 2308583"/>
              <a:gd name="connsiteY0" fmla="*/ 1114404 h 1114404"/>
              <a:gd name="connsiteX1" fmla="*/ 2308583 w 2308583"/>
              <a:gd name="connsiteY1" fmla="*/ 1114404 h 1114404"/>
              <a:gd name="connsiteX2" fmla="*/ 2308583 w 2308583"/>
              <a:gd name="connsiteY2" fmla="*/ 0 h 1114404"/>
              <a:gd name="connsiteX3" fmla="*/ 2022607 w 2308583"/>
              <a:gd name="connsiteY3" fmla="*/ 0 h 1114404"/>
              <a:gd name="connsiteX4" fmla="*/ 2022607 w 2308583"/>
              <a:gd name="connsiteY4" fmla="*/ 843477 h 1114404"/>
              <a:gd name="connsiteX5" fmla="*/ 0 w 2308583"/>
              <a:gd name="connsiteY5" fmla="*/ 842545 h 1114404"/>
              <a:gd name="connsiteX6" fmla="*/ 462 w 2308583"/>
              <a:gd name="connsiteY6" fmla="*/ 1114404 h 1114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08583" h="1114404">
                <a:moveTo>
                  <a:pt x="462" y="1114404"/>
                </a:moveTo>
                <a:lnTo>
                  <a:pt x="2308583" y="1114404"/>
                </a:lnTo>
                <a:lnTo>
                  <a:pt x="2308583" y="0"/>
                </a:lnTo>
                <a:lnTo>
                  <a:pt x="2022607" y="0"/>
                </a:lnTo>
                <a:lnTo>
                  <a:pt x="2022607" y="843477"/>
                </a:lnTo>
                <a:lnTo>
                  <a:pt x="0" y="842545"/>
                </a:lnTo>
                <a:cubicBezTo>
                  <a:pt x="923" y="936375"/>
                  <a:pt x="-462" y="1020574"/>
                  <a:pt x="462" y="1114404"/>
                </a:cubicBezTo>
                <a:close/>
              </a:path>
            </a:pathLst>
          </a:custGeom>
          <a:solidFill>
            <a:schemeClr val="tx1">
              <a:lumMod val="95000"/>
              <a:lumOff val="5000"/>
              <a:alpha val="75000"/>
            </a:schemeClr>
          </a:solidFill>
          <a:ln w="0">
            <a:noFill/>
            <a:prstDash val="solid"/>
            <a:round/>
            <a:headEnd/>
            <a:tailEnd/>
          </a:ln>
        </p:spPr>
        <p:txBody>
          <a:bodyPr/>
          <a:lstStyle/>
          <a:p>
            <a:endParaRPr lang="en-US"/>
          </a:p>
        </p:txBody>
      </p:sp>
      <p:pic>
        <p:nvPicPr>
          <p:cNvPr id="7" name="图片 6" descr="图标&#10;&#10;中度可信度描述已自动生成">
            <a:extLst>
              <a:ext uri="{FF2B5EF4-FFF2-40B4-BE49-F238E27FC236}">
                <a16:creationId xmlns:a16="http://schemas.microsoft.com/office/drawing/2014/main" id="{902F1C1F-F9E8-802E-C2E8-5EA820E0612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43851" y="3757555"/>
            <a:ext cx="1909549" cy="1844818"/>
          </a:xfrm>
          <a:prstGeom prst="rect">
            <a:avLst/>
          </a:prstGeom>
        </p:spPr>
      </p:pic>
      <p:pic>
        <p:nvPicPr>
          <p:cNvPr id="8" name="Picture 7" descr="A blue and white logo&#10;&#10;Description automatically generated">
            <a:extLst>
              <a:ext uri="{FF2B5EF4-FFF2-40B4-BE49-F238E27FC236}">
                <a16:creationId xmlns:a16="http://schemas.microsoft.com/office/drawing/2014/main" id="{2CA9C313-AC44-81D1-42CA-65514FB3356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032360" y="3646537"/>
            <a:ext cx="2743200" cy="1378458"/>
          </a:xfrm>
          <a:prstGeom prst="rect">
            <a:avLst/>
          </a:prstGeom>
        </p:spPr>
      </p:pic>
      <p:sp>
        <p:nvSpPr>
          <p:cNvPr id="21" name="Freeform 6">
            <a:extLst>
              <a:ext uri="{FF2B5EF4-FFF2-40B4-BE49-F238E27FC236}">
                <a16:creationId xmlns:a16="http://schemas.microsoft.com/office/drawing/2014/main" id="{FBF3780C-749F-4B50-9E1D-F2B1F6DBB7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8476833" y="2919002"/>
            <a:ext cx="2525072" cy="3398994"/>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1">
              <a:lumMod val="95000"/>
              <a:lumOff val="5000"/>
              <a:alpha val="75000"/>
            </a:schemeClr>
          </a:solidFill>
          <a:ln w="0">
            <a:noFill/>
            <a:prstDash val="solid"/>
            <a:round/>
            <a:headEnd/>
            <a:tailEnd/>
          </a:ln>
        </p:spPr>
        <p:txBody>
          <a:bodyPr/>
          <a:lstStyle/>
          <a:p>
            <a:endParaRPr lang="en-US"/>
          </a:p>
        </p:txBody>
      </p:sp>
      <p:sp>
        <p:nvSpPr>
          <p:cNvPr id="5" name="Slide Number Placeholder 4">
            <a:extLst>
              <a:ext uri="{FF2B5EF4-FFF2-40B4-BE49-F238E27FC236}">
                <a16:creationId xmlns:a16="http://schemas.microsoft.com/office/drawing/2014/main" id="{A0821373-27B5-4825-ABE8-844328CB8925}"/>
              </a:ext>
            </a:extLst>
          </p:cNvPr>
          <p:cNvSpPr>
            <a:spLocks noGrp="1"/>
          </p:cNvSpPr>
          <p:nvPr>
            <p:ph type="sldNum" sz="quarter" idx="12"/>
          </p:nvPr>
        </p:nvSpPr>
        <p:spPr>
          <a:xfrm>
            <a:off x="8610600" y="6356350"/>
            <a:ext cx="2743200" cy="365125"/>
          </a:xfrm>
        </p:spPr>
        <p:txBody>
          <a:bodyPr>
            <a:normAutofit/>
          </a:bodyPr>
          <a:lstStyle/>
          <a:p>
            <a:pPr algn="r">
              <a:spcAft>
                <a:spcPts val="600"/>
              </a:spcAft>
            </a:pPr>
            <a:fld id="{19B90015-56D5-40EF-89C8-B6822FBCDBFE}" type="slidenum">
              <a:rPr lang="en-US">
                <a:solidFill>
                  <a:schemeClr val="tx1">
                    <a:lumMod val="75000"/>
                    <a:lumOff val="25000"/>
                  </a:schemeClr>
                </a:solidFill>
              </a:rPr>
              <a:pPr algn="r">
                <a:spcAft>
                  <a:spcPts val="600"/>
                </a:spcAft>
              </a:pPr>
              <a:t>21</a:t>
            </a:fld>
            <a:endParaRPr lang="en-US">
              <a:solidFill>
                <a:schemeClr val="tx1">
                  <a:lumMod val="75000"/>
                  <a:lumOff val="25000"/>
                </a:schemeClr>
              </a:solidFill>
            </a:endParaRPr>
          </a:p>
        </p:txBody>
      </p:sp>
      <p:pic>
        <p:nvPicPr>
          <p:cNvPr id="3" name="Picture 2">
            <a:extLst>
              <a:ext uri="{FF2B5EF4-FFF2-40B4-BE49-F238E27FC236}">
                <a16:creationId xmlns:a16="http://schemas.microsoft.com/office/drawing/2014/main" id="{4A2105DC-E81A-4E5A-531C-0D31BCF286F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056326" y="240168"/>
            <a:ext cx="1811877" cy="711809"/>
          </a:xfrm>
          <a:prstGeom prst="rect">
            <a:avLst/>
          </a:prstGeom>
        </p:spPr>
      </p:pic>
      <p:graphicFrame>
        <p:nvGraphicFramePr>
          <p:cNvPr id="11" name="TextBox 3">
            <a:extLst>
              <a:ext uri="{FF2B5EF4-FFF2-40B4-BE49-F238E27FC236}">
                <a16:creationId xmlns:a16="http://schemas.microsoft.com/office/drawing/2014/main" id="{47F53392-425D-BA06-F37A-BBCC51207147}"/>
              </a:ext>
            </a:extLst>
          </p:cNvPr>
          <p:cNvGraphicFramePr/>
          <p:nvPr>
            <p:extLst>
              <p:ext uri="{D42A27DB-BD31-4B8C-83A1-F6EECF244321}">
                <p14:modId xmlns:p14="http://schemas.microsoft.com/office/powerpoint/2010/main" val="152674437"/>
              </p:ext>
            </p:extLst>
          </p:nvPr>
        </p:nvGraphicFramePr>
        <p:xfrm>
          <a:off x="838200" y="4387755"/>
          <a:ext cx="5109950" cy="1789207"/>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30132970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DB2C11-AF8B-9DD1-6B43-0C384702B96C}"/>
              </a:ext>
            </a:extLst>
          </p:cNvPr>
          <p:cNvSpPr>
            <a:spLocks noGrp="1"/>
          </p:cNvSpPr>
          <p:nvPr>
            <p:ph type="title"/>
          </p:nvPr>
        </p:nvSpPr>
        <p:spPr>
          <a:xfrm>
            <a:off x="356813" y="147411"/>
            <a:ext cx="10515600" cy="527765"/>
          </a:xfrm>
        </p:spPr>
        <p:txBody>
          <a:bodyPr>
            <a:normAutofit fontScale="90000"/>
          </a:bodyPr>
          <a:lstStyle/>
          <a:p>
            <a:r>
              <a:rPr lang="en-US" dirty="0"/>
              <a:t>Valuation</a:t>
            </a:r>
          </a:p>
        </p:txBody>
      </p:sp>
      <p:pic>
        <p:nvPicPr>
          <p:cNvPr id="4" name="Picture 3">
            <a:extLst>
              <a:ext uri="{FF2B5EF4-FFF2-40B4-BE49-F238E27FC236}">
                <a16:creationId xmlns:a16="http://schemas.microsoft.com/office/drawing/2014/main" id="{20CC54F4-2B3D-6AC6-DD87-BCD2DE37B4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56326" y="240168"/>
            <a:ext cx="1811877" cy="711809"/>
          </a:xfrm>
          <a:prstGeom prst="rect">
            <a:avLst/>
          </a:prstGeom>
        </p:spPr>
      </p:pic>
      <p:sp>
        <p:nvSpPr>
          <p:cNvPr id="5" name="Slide Number Placeholder 4">
            <a:extLst>
              <a:ext uri="{FF2B5EF4-FFF2-40B4-BE49-F238E27FC236}">
                <a16:creationId xmlns:a16="http://schemas.microsoft.com/office/drawing/2014/main" id="{0AC4B156-461F-9B66-61DC-A7A7E5C0A119}"/>
              </a:ext>
            </a:extLst>
          </p:cNvPr>
          <p:cNvSpPr>
            <a:spLocks noGrp="1"/>
          </p:cNvSpPr>
          <p:nvPr>
            <p:ph type="sldNum" sz="quarter" idx="12"/>
          </p:nvPr>
        </p:nvSpPr>
        <p:spPr/>
        <p:txBody>
          <a:bodyPr/>
          <a:lstStyle/>
          <a:p>
            <a:fld id="{19B90015-56D5-40EF-89C8-B6822FBCDBFE}" type="slidenum">
              <a:rPr lang="en-US" smtClean="0"/>
              <a:pPr/>
              <a:t>22</a:t>
            </a:fld>
            <a:endParaRPr lang="en-US"/>
          </a:p>
        </p:txBody>
      </p:sp>
      <p:pic>
        <p:nvPicPr>
          <p:cNvPr id="7" name="Picture 6" descr="A screenshot of a computer screen">
            <a:extLst>
              <a:ext uri="{FF2B5EF4-FFF2-40B4-BE49-F238E27FC236}">
                <a16:creationId xmlns:a16="http://schemas.microsoft.com/office/drawing/2014/main" id="{3BFED347-E25A-C700-47CD-269E123CCD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587" y="675176"/>
            <a:ext cx="7063735" cy="5733084"/>
          </a:xfrm>
          <a:prstGeom prst="rect">
            <a:avLst/>
          </a:prstGeom>
        </p:spPr>
      </p:pic>
    </p:spTree>
    <p:extLst>
      <p:ext uri="{BB962C8B-B14F-4D97-AF65-F5344CB8AC3E}">
        <p14:creationId xmlns:p14="http://schemas.microsoft.com/office/powerpoint/2010/main" val="26449314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2591C8-A645-BBD4-0928-D8DE283EC275}"/>
              </a:ext>
            </a:extLst>
          </p:cNvPr>
          <p:cNvSpPr>
            <a:spLocks noGrp="1"/>
          </p:cNvSpPr>
          <p:nvPr>
            <p:ph type="title"/>
          </p:nvPr>
        </p:nvSpPr>
        <p:spPr/>
        <p:txBody>
          <a:bodyPr/>
          <a:lstStyle/>
          <a:p>
            <a:r>
              <a:rPr lang="en-US" dirty="0"/>
              <a:t>Portfolio Considerations</a:t>
            </a:r>
          </a:p>
        </p:txBody>
      </p:sp>
      <p:pic>
        <p:nvPicPr>
          <p:cNvPr id="6" name="Content Placeholder 5" descr="A screenshot of a graph&#10;&#10;Description automatically generated">
            <a:extLst>
              <a:ext uri="{FF2B5EF4-FFF2-40B4-BE49-F238E27FC236}">
                <a16:creationId xmlns:a16="http://schemas.microsoft.com/office/drawing/2014/main" id="{FB6D2EA0-316B-EC0D-D8D1-6E46E9F0750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56813" y="3291840"/>
            <a:ext cx="8929449" cy="3247072"/>
          </a:xfrm>
        </p:spPr>
      </p:pic>
      <p:sp>
        <p:nvSpPr>
          <p:cNvPr id="4" name="Slide Number Placeholder 3">
            <a:extLst>
              <a:ext uri="{FF2B5EF4-FFF2-40B4-BE49-F238E27FC236}">
                <a16:creationId xmlns:a16="http://schemas.microsoft.com/office/drawing/2014/main" id="{32CA2506-BB02-EEED-8B69-231E269A0A33}"/>
              </a:ext>
            </a:extLst>
          </p:cNvPr>
          <p:cNvSpPr>
            <a:spLocks noGrp="1"/>
          </p:cNvSpPr>
          <p:nvPr>
            <p:ph type="sldNum" sz="quarter" idx="12"/>
          </p:nvPr>
        </p:nvSpPr>
        <p:spPr/>
        <p:txBody>
          <a:bodyPr/>
          <a:lstStyle/>
          <a:p>
            <a:fld id="{19B90015-56D5-40EF-89C8-B6822FBCDBFE}" type="slidenum">
              <a:rPr lang="en-US" smtClean="0"/>
              <a:pPr/>
              <a:t>23</a:t>
            </a:fld>
            <a:endParaRPr lang="en-US"/>
          </a:p>
        </p:txBody>
      </p:sp>
      <p:sp>
        <p:nvSpPr>
          <p:cNvPr id="7" name="TextBox 6">
            <a:extLst>
              <a:ext uri="{FF2B5EF4-FFF2-40B4-BE49-F238E27FC236}">
                <a16:creationId xmlns:a16="http://schemas.microsoft.com/office/drawing/2014/main" id="{19A7B0FE-4F6A-D109-1BA6-BB9939B16B55}"/>
              </a:ext>
            </a:extLst>
          </p:cNvPr>
          <p:cNvSpPr txBox="1"/>
          <p:nvPr/>
        </p:nvSpPr>
        <p:spPr>
          <a:xfrm>
            <a:off x="356813" y="1405812"/>
            <a:ext cx="7903889" cy="1200329"/>
          </a:xfrm>
          <a:prstGeom prst="rect">
            <a:avLst/>
          </a:prstGeom>
          <a:noFill/>
        </p:spPr>
        <p:txBody>
          <a:bodyPr wrap="square" rtlCol="0">
            <a:spAutoFit/>
          </a:bodyPr>
          <a:lstStyle/>
          <a:p>
            <a:pPr marL="285750" indent="-285750">
              <a:buFont typeface="Arial" panose="020B0604020202020204" pitchFamily="34" charset="0"/>
              <a:buChar char="•"/>
            </a:pPr>
            <a:r>
              <a:rPr lang="en-US" dirty="0"/>
              <a:t>Information Technology -10.2% compare with benchmark index.</a:t>
            </a:r>
          </a:p>
          <a:p>
            <a:pPr marL="285750" indent="-285750">
              <a:buFont typeface="Arial" panose="020B0604020202020204" pitchFamily="34" charset="0"/>
              <a:buChar char="•"/>
            </a:pPr>
            <a:r>
              <a:rPr lang="en-US" dirty="0"/>
              <a:t>IBM is 0.31% weighted in Russell 3000</a:t>
            </a:r>
          </a:p>
          <a:p>
            <a:pPr marL="285750" indent="-285750">
              <a:buFont typeface="Arial" panose="020B0604020202020204" pitchFamily="34" charset="0"/>
              <a:buChar char="•"/>
            </a:pPr>
            <a:r>
              <a:rPr lang="en-US" dirty="0"/>
              <a:t>Improve the correlation with benchmark index.</a:t>
            </a:r>
          </a:p>
          <a:p>
            <a:pPr marL="285750" indent="-285750">
              <a:buFont typeface="Arial" panose="020B0604020202020204" pitchFamily="34" charset="0"/>
              <a:buChar char="•"/>
            </a:pPr>
            <a:r>
              <a:rPr lang="en-US" dirty="0"/>
              <a:t>With a A- credit rating, would be beneficial in the high-rate environment.</a:t>
            </a:r>
          </a:p>
        </p:txBody>
      </p:sp>
      <p:pic>
        <p:nvPicPr>
          <p:cNvPr id="3" name="Picture 2">
            <a:extLst>
              <a:ext uri="{FF2B5EF4-FFF2-40B4-BE49-F238E27FC236}">
                <a16:creationId xmlns:a16="http://schemas.microsoft.com/office/drawing/2014/main" id="{E5BC922C-0701-1A50-8AC6-0EFF0E027E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56326" y="240168"/>
            <a:ext cx="1811877" cy="711809"/>
          </a:xfrm>
          <a:prstGeom prst="rect">
            <a:avLst/>
          </a:prstGeom>
        </p:spPr>
      </p:pic>
    </p:spTree>
    <p:extLst>
      <p:ext uri="{BB962C8B-B14F-4D97-AF65-F5344CB8AC3E}">
        <p14:creationId xmlns:p14="http://schemas.microsoft.com/office/powerpoint/2010/main" val="40008712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4E01D9-D9B3-3408-D9D6-8AD1EA977C9A}"/>
              </a:ext>
            </a:extLst>
          </p:cNvPr>
          <p:cNvSpPr>
            <a:spLocks noGrp="1"/>
          </p:cNvSpPr>
          <p:nvPr>
            <p:ph type="ctrTitle"/>
          </p:nvPr>
        </p:nvSpPr>
        <p:spPr/>
        <p:txBody>
          <a:bodyPr/>
          <a:lstStyle/>
          <a:p>
            <a:r>
              <a:rPr lang="en-US" dirty="0"/>
              <a:t>Thank You</a:t>
            </a:r>
          </a:p>
        </p:txBody>
      </p:sp>
      <p:sp>
        <p:nvSpPr>
          <p:cNvPr id="3" name="Subtitle 2">
            <a:extLst>
              <a:ext uri="{FF2B5EF4-FFF2-40B4-BE49-F238E27FC236}">
                <a16:creationId xmlns:a16="http://schemas.microsoft.com/office/drawing/2014/main" id="{792583B5-C7F2-7C2C-B985-C2E99CCEDFBD}"/>
              </a:ext>
            </a:extLst>
          </p:cNvPr>
          <p:cNvSpPr>
            <a:spLocks noGrp="1"/>
          </p:cNvSpPr>
          <p:nvPr>
            <p:ph type="subTitle" idx="1"/>
          </p:nvPr>
        </p:nvSpPr>
        <p:spPr/>
        <p:txBody>
          <a:bodyPr/>
          <a:lstStyle/>
          <a:p>
            <a:endParaRPr lang="en-US" dirty="0"/>
          </a:p>
        </p:txBody>
      </p:sp>
      <p:pic>
        <p:nvPicPr>
          <p:cNvPr id="4" name="Picture 7">
            <a:extLst>
              <a:ext uri="{FF2B5EF4-FFF2-40B4-BE49-F238E27FC236}">
                <a16:creationId xmlns:a16="http://schemas.microsoft.com/office/drawing/2014/main" id="{ED99D1C4-3D7B-C0F6-6A83-234AB45C53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39818" y="188347"/>
            <a:ext cx="1811877" cy="711809"/>
          </a:xfrm>
          <a:prstGeom prst="rect">
            <a:avLst/>
          </a:prstGeom>
        </p:spPr>
      </p:pic>
    </p:spTree>
    <p:extLst>
      <p:ext uri="{BB962C8B-B14F-4D97-AF65-F5344CB8AC3E}">
        <p14:creationId xmlns:p14="http://schemas.microsoft.com/office/powerpoint/2010/main" val="30605001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95395EF-5FFA-643B-B96E-9D5478B473E9}"/>
              </a:ext>
            </a:extLst>
          </p:cNvPr>
          <p:cNvSpPr>
            <a:spLocks noGrp="1"/>
          </p:cNvSpPr>
          <p:nvPr>
            <p:ph type="sldNum" sz="quarter" idx="12"/>
          </p:nvPr>
        </p:nvSpPr>
        <p:spPr/>
        <p:txBody>
          <a:bodyPr/>
          <a:lstStyle/>
          <a:p>
            <a:fld id="{19B90015-56D5-40EF-89C8-B6822FBCDBFE}" type="slidenum">
              <a:rPr lang="en-US" smtClean="0"/>
              <a:pPr/>
              <a:t>25</a:t>
            </a:fld>
            <a:endParaRPr lang="en-US"/>
          </a:p>
        </p:txBody>
      </p:sp>
      <p:sp>
        <p:nvSpPr>
          <p:cNvPr id="6" name="Content Placeholder 5">
            <a:extLst>
              <a:ext uri="{FF2B5EF4-FFF2-40B4-BE49-F238E27FC236}">
                <a16:creationId xmlns:a16="http://schemas.microsoft.com/office/drawing/2014/main" id="{5BE20077-3D3A-13DD-292E-79AAD15566DF}"/>
              </a:ext>
            </a:extLst>
          </p:cNvPr>
          <p:cNvSpPr>
            <a:spLocks noGrp="1"/>
          </p:cNvSpPr>
          <p:nvPr>
            <p:ph idx="1"/>
          </p:nvPr>
        </p:nvSpPr>
        <p:spPr/>
        <p:txBody>
          <a:bodyPr/>
          <a:lstStyle/>
          <a:p>
            <a:endParaRPr lang="en-US"/>
          </a:p>
        </p:txBody>
      </p:sp>
      <p:graphicFrame>
        <p:nvGraphicFramePr>
          <p:cNvPr id="7" name="Table 8">
            <a:extLst>
              <a:ext uri="{FF2B5EF4-FFF2-40B4-BE49-F238E27FC236}">
                <a16:creationId xmlns:a16="http://schemas.microsoft.com/office/drawing/2014/main" id="{84AF151A-BD48-93E6-84E0-65134D84E919}"/>
              </a:ext>
            </a:extLst>
          </p:cNvPr>
          <p:cNvGraphicFramePr>
            <a:graphicFrameLocks/>
          </p:cNvGraphicFramePr>
          <p:nvPr>
            <p:extLst>
              <p:ext uri="{D42A27DB-BD31-4B8C-83A1-F6EECF244321}">
                <p14:modId xmlns:p14="http://schemas.microsoft.com/office/powerpoint/2010/main" val="69773227"/>
              </p:ext>
            </p:extLst>
          </p:nvPr>
        </p:nvGraphicFramePr>
        <p:xfrm>
          <a:off x="356813" y="1349829"/>
          <a:ext cx="10224100" cy="5494521"/>
        </p:xfrm>
        <a:graphic>
          <a:graphicData uri="http://schemas.openxmlformats.org/drawingml/2006/table">
            <a:tbl>
              <a:tblPr firstRow="1" bandRow="1">
                <a:tableStyleId>{5C22544A-7EE6-4342-B048-85BDC9FD1C3A}</a:tableStyleId>
              </a:tblPr>
              <a:tblGrid>
                <a:gridCol w="2556025">
                  <a:extLst>
                    <a:ext uri="{9D8B030D-6E8A-4147-A177-3AD203B41FA5}">
                      <a16:colId xmlns:a16="http://schemas.microsoft.com/office/drawing/2014/main" val="1852793456"/>
                    </a:ext>
                  </a:extLst>
                </a:gridCol>
                <a:gridCol w="2556025">
                  <a:extLst>
                    <a:ext uri="{9D8B030D-6E8A-4147-A177-3AD203B41FA5}">
                      <a16:colId xmlns:a16="http://schemas.microsoft.com/office/drawing/2014/main" val="165042203"/>
                    </a:ext>
                  </a:extLst>
                </a:gridCol>
                <a:gridCol w="2556025">
                  <a:extLst>
                    <a:ext uri="{9D8B030D-6E8A-4147-A177-3AD203B41FA5}">
                      <a16:colId xmlns:a16="http://schemas.microsoft.com/office/drawing/2014/main" val="1376699436"/>
                    </a:ext>
                  </a:extLst>
                </a:gridCol>
                <a:gridCol w="2556025">
                  <a:extLst>
                    <a:ext uri="{9D8B030D-6E8A-4147-A177-3AD203B41FA5}">
                      <a16:colId xmlns:a16="http://schemas.microsoft.com/office/drawing/2014/main" val="2613667050"/>
                    </a:ext>
                  </a:extLst>
                </a:gridCol>
              </a:tblGrid>
              <a:tr h="520107">
                <a:tc>
                  <a:txBody>
                    <a:bodyPr/>
                    <a:lstStyle/>
                    <a:p>
                      <a:pPr algn="ctr"/>
                      <a:r>
                        <a:rPr lang="en-US" sz="2000" dirty="0"/>
                        <a:t>FINANCING </a:t>
                      </a:r>
                    </a:p>
                  </a:txBody>
                  <a:tcPr>
                    <a:solidFill>
                      <a:srgbClr val="002A59"/>
                    </a:solidFill>
                  </a:tcPr>
                </a:tc>
                <a:tc>
                  <a:txBody>
                    <a:bodyPr/>
                    <a:lstStyle/>
                    <a:p>
                      <a:pPr algn="ctr"/>
                      <a:r>
                        <a:rPr lang="en-US" sz="2000" dirty="0"/>
                        <a:t>INFRASTRUCTURE</a:t>
                      </a:r>
                    </a:p>
                  </a:txBody>
                  <a:tcPr>
                    <a:solidFill>
                      <a:srgbClr val="002A59"/>
                    </a:solidFill>
                  </a:tcPr>
                </a:tc>
                <a:tc>
                  <a:txBody>
                    <a:bodyPr/>
                    <a:lstStyle/>
                    <a:p>
                      <a:pPr algn="ctr"/>
                      <a:r>
                        <a:rPr lang="en-US" sz="2000" dirty="0"/>
                        <a:t>SOFTWARE</a:t>
                      </a:r>
                    </a:p>
                  </a:txBody>
                  <a:tcPr>
                    <a:solidFill>
                      <a:srgbClr val="002A59"/>
                    </a:solidFill>
                  </a:tcPr>
                </a:tc>
                <a:tc>
                  <a:txBody>
                    <a:bodyPr/>
                    <a:lstStyle/>
                    <a:p>
                      <a:pPr algn="ctr"/>
                      <a:r>
                        <a:rPr lang="en-US" sz="2000" dirty="0"/>
                        <a:t>CONSULTING </a:t>
                      </a:r>
                    </a:p>
                  </a:txBody>
                  <a:tcPr>
                    <a:solidFill>
                      <a:srgbClr val="002A59"/>
                    </a:solidFill>
                  </a:tcPr>
                </a:tc>
                <a:extLst>
                  <a:ext uri="{0D108BD9-81ED-4DB2-BD59-A6C34878D82A}">
                    <a16:rowId xmlns:a16="http://schemas.microsoft.com/office/drawing/2014/main" val="519820943"/>
                  </a:ext>
                </a:extLst>
              </a:tr>
              <a:tr h="1042494">
                <a:tc>
                  <a:txBody>
                    <a:bodyPr/>
                    <a:lstStyle/>
                    <a:p>
                      <a:endParaRPr lang="en-US" dirty="0"/>
                    </a:p>
                  </a:txBody>
                  <a:tcPr>
                    <a:solidFill>
                      <a:srgbClr val="FFC000"/>
                    </a:solidFill>
                  </a:tcPr>
                </a:tc>
                <a:tc>
                  <a:txBody>
                    <a:bodyPr/>
                    <a:lstStyle/>
                    <a:p>
                      <a:endParaRPr lang="en-US"/>
                    </a:p>
                  </a:txBody>
                  <a:tcPr>
                    <a:solidFill>
                      <a:srgbClr val="FFC000"/>
                    </a:solidFill>
                  </a:tcPr>
                </a:tc>
                <a:tc>
                  <a:txBody>
                    <a:bodyPr/>
                    <a:lstStyle/>
                    <a:p>
                      <a:endParaRPr lang="en-US"/>
                    </a:p>
                  </a:txBody>
                  <a:tcPr>
                    <a:solidFill>
                      <a:srgbClr val="FFC000"/>
                    </a:solidFill>
                  </a:tcPr>
                </a:tc>
                <a:tc>
                  <a:txBody>
                    <a:bodyPr/>
                    <a:lstStyle/>
                    <a:p>
                      <a:endParaRPr lang="en-US"/>
                    </a:p>
                  </a:txBody>
                  <a:tcPr>
                    <a:solidFill>
                      <a:srgbClr val="FFC000"/>
                    </a:solidFill>
                  </a:tcPr>
                </a:tc>
                <a:extLst>
                  <a:ext uri="{0D108BD9-81ED-4DB2-BD59-A6C34878D82A}">
                    <a16:rowId xmlns:a16="http://schemas.microsoft.com/office/drawing/2014/main" val="1602347477"/>
                  </a:ext>
                </a:extLst>
              </a:tr>
              <a:tr h="3659367">
                <a:tc>
                  <a:txBody>
                    <a:bodyPr/>
                    <a:lstStyle/>
                    <a:p>
                      <a:pPr algn="ctr"/>
                      <a:r>
                        <a:rPr lang="en-US" sz="1800" b="0" i="0" kern="1200" dirty="0">
                          <a:solidFill>
                            <a:schemeClr val="dk1"/>
                          </a:solidFill>
                          <a:effectLst/>
                          <a:latin typeface="+mn-lt"/>
                          <a:ea typeface="+mn-ea"/>
                          <a:cs typeface="+mn-cs"/>
                        </a:rPr>
                        <a:t> This segment provides financing solutions to help clients acquire IBM products and services. IBM's financing solutions include leasing, loans, and lines of credit.</a:t>
                      </a:r>
                      <a:endParaRPr lang="en-US" dirty="0"/>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0" i="0" kern="1200" dirty="0">
                          <a:solidFill>
                            <a:schemeClr val="dk1"/>
                          </a:solidFill>
                          <a:effectLst/>
                          <a:latin typeface="+mn-lt"/>
                          <a:ea typeface="+mn-ea"/>
                          <a:cs typeface="+mn-cs"/>
                        </a:rPr>
                        <a:t>This segment provides hardware and software products and services for hybrid cloud and AI infrastructures. IBM's infrastructure products include Power Systems, Storage Systems, and Z Systems.</a:t>
                      </a:r>
                      <a:endParaRPr lang="en-US" dirty="0"/>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0" i="0" kern="1200" dirty="0">
                          <a:solidFill>
                            <a:schemeClr val="dk1"/>
                          </a:solidFill>
                          <a:effectLst/>
                          <a:latin typeface="+mn-lt"/>
                          <a:ea typeface="+mn-ea"/>
                          <a:cs typeface="+mn-cs"/>
                        </a:rPr>
                        <a:t>This segment develops and sells software products for a variety of industries, including healthcare, financial services, retail, and manufacturing. IBM's software products include Watson AI, Cloud Pak for Data, and Security and Compliance Suite.</a:t>
                      </a:r>
                      <a:endParaRPr lang="en-US" dirty="0"/>
                    </a:p>
                  </a:txBody>
                  <a:tcPr>
                    <a:solidFill>
                      <a:schemeClr val="bg1">
                        <a:lumMod val="85000"/>
                      </a:schemeClr>
                    </a:solidFill>
                  </a:tcPr>
                </a:tc>
                <a:tc>
                  <a:txBody>
                    <a:bodyPr/>
                    <a:lstStyle/>
                    <a:p>
                      <a:pPr algn="ctr"/>
                      <a:r>
                        <a:rPr lang="en-US" sz="1800" b="0" i="0" kern="1200" dirty="0">
                          <a:solidFill>
                            <a:schemeClr val="dk1"/>
                          </a:solidFill>
                          <a:effectLst/>
                          <a:latin typeface="+mn-lt"/>
                          <a:ea typeface="+mn-ea"/>
                          <a:cs typeface="+mn-cs"/>
                        </a:rPr>
                        <a:t>This segment provides consulting services to help clients improve their business performance and solve their most complex problems. IBM's consulting services include enterprise strategy, business transformation, process improvement, and technology implementation.</a:t>
                      </a:r>
                      <a:endParaRPr lang="en-US" dirty="0"/>
                    </a:p>
                  </a:txBody>
                  <a:tcPr>
                    <a:solidFill>
                      <a:schemeClr val="bg1">
                        <a:lumMod val="85000"/>
                      </a:schemeClr>
                    </a:solidFill>
                  </a:tcPr>
                </a:tc>
                <a:extLst>
                  <a:ext uri="{0D108BD9-81ED-4DB2-BD59-A6C34878D82A}">
                    <a16:rowId xmlns:a16="http://schemas.microsoft.com/office/drawing/2014/main" val="3414480977"/>
                  </a:ext>
                </a:extLst>
              </a:tr>
            </a:tbl>
          </a:graphicData>
        </a:graphic>
      </p:graphicFrame>
      <p:pic>
        <p:nvPicPr>
          <p:cNvPr id="8" name="Graphic 7" descr="Asian Temple outline">
            <a:extLst>
              <a:ext uri="{FF2B5EF4-FFF2-40B4-BE49-F238E27FC236}">
                <a16:creationId xmlns:a16="http://schemas.microsoft.com/office/drawing/2014/main" id="{C59D4FF9-5D40-D4BC-58FE-EAD415D40DE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450330" y="1885950"/>
            <a:ext cx="1097280" cy="1097280"/>
          </a:xfrm>
          <a:prstGeom prst="rect">
            <a:avLst/>
          </a:prstGeom>
        </p:spPr>
      </p:pic>
      <p:pic>
        <p:nvPicPr>
          <p:cNvPr id="9" name="Graphic 8" descr="Indian building with solid fill">
            <a:extLst>
              <a:ext uri="{FF2B5EF4-FFF2-40B4-BE49-F238E27FC236}">
                <a16:creationId xmlns:a16="http://schemas.microsoft.com/office/drawing/2014/main" id="{D1C4FBBD-F44B-7B6E-A80C-B97632BB910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832860" y="1874520"/>
            <a:ext cx="1097280" cy="1097280"/>
          </a:xfrm>
          <a:prstGeom prst="rect">
            <a:avLst/>
          </a:prstGeom>
        </p:spPr>
      </p:pic>
      <p:pic>
        <p:nvPicPr>
          <p:cNvPr id="10" name="Graphic 9" descr="Building outline">
            <a:extLst>
              <a:ext uri="{FF2B5EF4-FFF2-40B4-BE49-F238E27FC236}">
                <a16:creationId xmlns:a16="http://schemas.microsoft.com/office/drawing/2014/main" id="{8B54F95A-7A4C-8A28-F835-52A73912E28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78230" y="1908810"/>
            <a:ext cx="1097280" cy="1097280"/>
          </a:xfrm>
          <a:prstGeom prst="rect">
            <a:avLst/>
          </a:prstGeom>
        </p:spPr>
      </p:pic>
      <p:pic>
        <p:nvPicPr>
          <p:cNvPr id="11" name="Graphic 10" descr="Globe with solid fill">
            <a:extLst>
              <a:ext uri="{FF2B5EF4-FFF2-40B4-BE49-F238E27FC236}">
                <a16:creationId xmlns:a16="http://schemas.microsoft.com/office/drawing/2014/main" id="{721F2045-76DE-0985-D1C3-FCB64B54843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193530" y="1851660"/>
            <a:ext cx="1097280" cy="1097280"/>
          </a:xfrm>
          <a:prstGeom prst="rect">
            <a:avLst/>
          </a:prstGeom>
        </p:spPr>
      </p:pic>
      <p:pic>
        <p:nvPicPr>
          <p:cNvPr id="3" name="Picture 2">
            <a:extLst>
              <a:ext uri="{FF2B5EF4-FFF2-40B4-BE49-F238E27FC236}">
                <a16:creationId xmlns:a16="http://schemas.microsoft.com/office/drawing/2014/main" id="{16477560-3036-1FFA-7578-ECF12D07810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056326" y="240168"/>
            <a:ext cx="1811877" cy="711809"/>
          </a:xfrm>
          <a:prstGeom prst="rect">
            <a:avLst/>
          </a:prstGeom>
        </p:spPr>
      </p:pic>
      <p:sp>
        <p:nvSpPr>
          <p:cNvPr id="12" name="Title 1">
            <a:extLst>
              <a:ext uri="{FF2B5EF4-FFF2-40B4-BE49-F238E27FC236}">
                <a16:creationId xmlns:a16="http://schemas.microsoft.com/office/drawing/2014/main" id="{41EA58E0-DF5F-0C68-7EBB-9D87C917AB42}"/>
              </a:ext>
            </a:extLst>
          </p:cNvPr>
          <p:cNvSpPr>
            <a:spLocks noGrp="1"/>
          </p:cNvSpPr>
          <p:nvPr>
            <p:ph type="title"/>
          </p:nvPr>
        </p:nvSpPr>
        <p:spPr>
          <a:xfrm>
            <a:off x="356813" y="365125"/>
            <a:ext cx="2261979" cy="916279"/>
          </a:xfrm>
        </p:spPr>
        <p:txBody>
          <a:bodyPr>
            <a:normAutofit/>
          </a:bodyPr>
          <a:lstStyle/>
          <a:p>
            <a:r>
              <a:rPr lang="en-US" sz="2000" dirty="0">
                <a:highlight>
                  <a:srgbClr val="FFFF00"/>
                </a:highlight>
              </a:rPr>
              <a:t>For Reference</a:t>
            </a:r>
          </a:p>
        </p:txBody>
      </p:sp>
    </p:spTree>
    <p:extLst>
      <p:ext uri="{BB962C8B-B14F-4D97-AF65-F5344CB8AC3E}">
        <p14:creationId xmlns:p14="http://schemas.microsoft.com/office/powerpoint/2010/main" val="23528447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28EBB4B-8CF7-140D-8CD8-21F7ED224855}"/>
              </a:ext>
            </a:extLst>
          </p:cNvPr>
          <p:cNvSpPr>
            <a:spLocks noGrp="1"/>
          </p:cNvSpPr>
          <p:nvPr>
            <p:ph idx="1"/>
          </p:nvPr>
        </p:nvSpPr>
        <p:spPr/>
        <p:txBody>
          <a:bodyPr/>
          <a:lstStyle/>
          <a:p>
            <a:endParaRPr lang="en-US" dirty="0"/>
          </a:p>
        </p:txBody>
      </p:sp>
      <p:sp>
        <p:nvSpPr>
          <p:cNvPr id="4" name="Slide Number Placeholder 3">
            <a:extLst>
              <a:ext uri="{FF2B5EF4-FFF2-40B4-BE49-F238E27FC236}">
                <a16:creationId xmlns:a16="http://schemas.microsoft.com/office/drawing/2014/main" id="{2CDC8EB7-1DFC-81E9-3BE6-D597DE932B17}"/>
              </a:ext>
            </a:extLst>
          </p:cNvPr>
          <p:cNvSpPr>
            <a:spLocks noGrp="1"/>
          </p:cNvSpPr>
          <p:nvPr>
            <p:ph type="sldNum" sz="quarter" idx="12"/>
          </p:nvPr>
        </p:nvSpPr>
        <p:spPr/>
        <p:txBody>
          <a:bodyPr/>
          <a:lstStyle/>
          <a:p>
            <a:fld id="{19B90015-56D5-40EF-89C8-B6822FBCDBFE}" type="slidenum">
              <a:rPr lang="en-US" smtClean="0"/>
              <a:pPr/>
              <a:t>26</a:t>
            </a:fld>
            <a:endParaRPr lang="en-US"/>
          </a:p>
        </p:txBody>
      </p:sp>
      <p:graphicFrame>
        <p:nvGraphicFramePr>
          <p:cNvPr id="5" name="Table 8">
            <a:extLst>
              <a:ext uri="{FF2B5EF4-FFF2-40B4-BE49-F238E27FC236}">
                <a16:creationId xmlns:a16="http://schemas.microsoft.com/office/drawing/2014/main" id="{C955FCFF-BEB9-EA71-635D-BB6F2D9DBB4A}"/>
              </a:ext>
            </a:extLst>
          </p:cNvPr>
          <p:cNvGraphicFramePr>
            <a:graphicFrameLocks/>
          </p:cNvGraphicFramePr>
          <p:nvPr>
            <p:extLst>
              <p:ext uri="{D42A27DB-BD31-4B8C-83A1-F6EECF244321}">
                <p14:modId xmlns:p14="http://schemas.microsoft.com/office/powerpoint/2010/main" val="3115391749"/>
              </p:ext>
            </p:extLst>
          </p:nvPr>
        </p:nvGraphicFramePr>
        <p:xfrm>
          <a:off x="356813" y="1304579"/>
          <a:ext cx="10101262" cy="4872384"/>
        </p:xfrm>
        <a:graphic>
          <a:graphicData uri="http://schemas.openxmlformats.org/drawingml/2006/table">
            <a:tbl>
              <a:tblPr firstRow="1" bandRow="1">
                <a:tableStyleId>{5C22544A-7EE6-4342-B048-85BDC9FD1C3A}</a:tableStyleId>
              </a:tblPr>
              <a:tblGrid>
                <a:gridCol w="5050631">
                  <a:extLst>
                    <a:ext uri="{9D8B030D-6E8A-4147-A177-3AD203B41FA5}">
                      <a16:colId xmlns:a16="http://schemas.microsoft.com/office/drawing/2014/main" val="1852793456"/>
                    </a:ext>
                  </a:extLst>
                </a:gridCol>
                <a:gridCol w="5050631">
                  <a:extLst>
                    <a:ext uri="{9D8B030D-6E8A-4147-A177-3AD203B41FA5}">
                      <a16:colId xmlns:a16="http://schemas.microsoft.com/office/drawing/2014/main" val="165042203"/>
                    </a:ext>
                  </a:extLst>
                </a:gridCol>
              </a:tblGrid>
              <a:tr h="558845">
                <a:tc>
                  <a:txBody>
                    <a:bodyPr/>
                    <a:lstStyle/>
                    <a:p>
                      <a:pPr algn="ctr"/>
                      <a:r>
                        <a:rPr lang="en-US" sz="2000" dirty="0"/>
                        <a:t>Pros</a:t>
                      </a:r>
                    </a:p>
                  </a:txBody>
                  <a:tcPr>
                    <a:solidFill>
                      <a:srgbClr val="002A59"/>
                    </a:solidFill>
                  </a:tcPr>
                </a:tc>
                <a:tc>
                  <a:txBody>
                    <a:bodyPr/>
                    <a:lstStyle/>
                    <a:p>
                      <a:pPr algn="ctr"/>
                      <a:r>
                        <a:rPr lang="en-US" sz="2000"/>
                        <a:t>Cons</a:t>
                      </a:r>
                    </a:p>
                  </a:txBody>
                  <a:tcPr>
                    <a:solidFill>
                      <a:srgbClr val="002A59"/>
                    </a:solidFill>
                  </a:tcPr>
                </a:tc>
                <a:extLst>
                  <a:ext uri="{0D108BD9-81ED-4DB2-BD59-A6C34878D82A}">
                    <a16:rowId xmlns:a16="http://schemas.microsoft.com/office/drawing/2014/main" val="519820943"/>
                  </a:ext>
                </a:extLst>
              </a:tr>
              <a:tr h="1120140">
                <a:tc>
                  <a:txBody>
                    <a:bodyPr/>
                    <a:lstStyle/>
                    <a:p>
                      <a:endParaRPr lang="en-US"/>
                    </a:p>
                  </a:txBody>
                  <a:tcPr>
                    <a:solidFill>
                      <a:srgbClr val="FFC000"/>
                    </a:solidFill>
                  </a:tcPr>
                </a:tc>
                <a:tc>
                  <a:txBody>
                    <a:bodyPr/>
                    <a:lstStyle/>
                    <a:p>
                      <a:endParaRPr lang="en-US"/>
                    </a:p>
                  </a:txBody>
                  <a:tcPr>
                    <a:solidFill>
                      <a:srgbClr val="FFC000"/>
                    </a:solidFill>
                  </a:tcPr>
                </a:tc>
                <a:extLst>
                  <a:ext uri="{0D108BD9-81ED-4DB2-BD59-A6C34878D82A}">
                    <a16:rowId xmlns:a16="http://schemas.microsoft.com/office/drawing/2014/main" val="1602347477"/>
                  </a:ext>
                </a:extLst>
              </a:tr>
              <a:tr h="3193399">
                <a:tc>
                  <a:txBody>
                    <a:bodyPr/>
                    <a:lstStyle/>
                    <a:p>
                      <a:pPr marL="285750" indent="-285750" algn="just">
                        <a:buFont typeface="Arial" panose="020B0604020202020204" pitchFamily="34" charset="0"/>
                        <a:buChar char="•"/>
                      </a:pPr>
                      <a:r>
                        <a:rPr lang="en-US" sz="1400" b="0" i="0" kern="1200" dirty="0">
                          <a:solidFill>
                            <a:schemeClr val="dk1"/>
                          </a:solidFill>
                          <a:effectLst/>
                          <a:latin typeface="+mn-lt"/>
                          <a:ea typeface="+mn-ea"/>
                          <a:cs typeface="+mn-cs"/>
                        </a:rPr>
                        <a:t>When Arvind Krishna took over the CEO role in 2020, he transitioned its focus to cloud computing and artificial intelligence (AI). With the transition completed, this new IBM saw its share price jump on Sept. 20 after it garnered an </a:t>
                      </a:r>
                      <a:r>
                        <a:rPr lang="en-US" sz="1400" b="0" i="0" u="none" strike="noStrike" kern="1200" dirty="0">
                          <a:solidFill>
                            <a:schemeClr val="dk1"/>
                          </a:solidFill>
                          <a:effectLst/>
                          <a:latin typeface="+mn-lt"/>
                          <a:ea typeface="+mn-ea"/>
                          <a:cs typeface="+mn-cs"/>
                          <a:hlinkClick r:id="rId2"/>
                        </a:rPr>
                        <a:t>outperform rating</a:t>
                      </a:r>
                      <a:r>
                        <a:rPr lang="en-US" sz="1400" b="0" i="0" kern="1200" dirty="0">
                          <a:solidFill>
                            <a:schemeClr val="dk1"/>
                          </a:solidFill>
                          <a:effectLst/>
                          <a:latin typeface="+mn-lt"/>
                          <a:ea typeface="+mn-ea"/>
                          <a:cs typeface="+mn-cs"/>
                        </a:rPr>
                        <a:t> from investment bank RBC Capital analyst Matthew Swanson.</a:t>
                      </a:r>
                      <a:endParaRPr lang="en-US" sz="1400" dirty="0"/>
                    </a:p>
                    <a:p>
                      <a:pPr marL="285750" indent="-285750">
                        <a:buFont typeface="Arial" panose="020B0604020202020204" pitchFamily="34" charset="0"/>
                        <a:buChar char="•"/>
                      </a:pPr>
                      <a:r>
                        <a:rPr lang="en-US" sz="1400" b="0" i="0" kern="1200" dirty="0">
                          <a:solidFill>
                            <a:schemeClr val="dk1"/>
                          </a:solidFill>
                          <a:effectLst/>
                          <a:latin typeface="+mn-lt"/>
                          <a:ea typeface="+mn-ea"/>
                          <a:cs typeface="+mn-cs"/>
                        </a:rPr>
                        <a:t>IBM is among the six largest cloud computing companies in terms of market share. It benefits from the rapidly expanding hybrid cloud market, which was valued at $85 billion in 2021, and is forecast to increase to $262 billion by 2027.</a:t>
                      </a:r>
                    </a:p>
                    <a:p>
                      <a:br>
                        <a:rPr lang="en-US" sz="1400" b="0" i="0" kern="1200" dirty="0">
                          <a:solidFill>
                            <a:schemeClr val="dk1"/>
                          </a:solidFill>
                          <a:effectLst/>
                          <a:latin typeface="+mn-lt"/>
                          <a:ea typeface="+mn-ea"/>
                          <a:cs typeface="+mn-cs"/>
                        </a:rPr>
                      </a:br>
                      <a:endParaRPr lang="en-US" sz="1400" b="0" i="0" kern="1200" dirty="0">
                        <a:solidFill>
                          <a:schemeClr val="dk1"/>
                        </a:solidFill>
                        <a:effectLst/>
                        <a:latin typeface="+mn-lt"/>
                        <a:ea typeface="+mn-ea"/>
                        <a:cs typeface="+mn-cs"/>
                      </a:endParaRPr>
                    </a:p>
                    <a:p>
                      <a:pPr algn="ctr"/>
                      <a:endParaRPr lang="en-US" dirty="0"/>
                    </a:p>
                  </a:txBody>
                  <a:tcPr>
                    <a:solidFill>
                      <a:schemeClr val="bg1">
                        <a:lumMod val="85000"/>
                      </a:schemeClr>
                    </a:solidFill>
                  </a:tcPr>
                </a:tc>
                <a:tc>
                  <a:txBody>
                    <a:bodyPr/>
                    <a:lstStyle/>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Balance sheet is highly indebted . </a:t>
                      </a:r>
                    </a:p>
                    <a:p>
                      <a:pPr marL="285750" marR="0" lvl="0" indent="-285750" algn="ctr"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0" i="0" kern="1200" dirty="0">
                          <a:solidFill>
                            <a:schemeClr val="dk1"/>
                          </a:solidFill>
                          <a:effectLst/>
                          <a:latin typeface="+mn-lt"/>
                          <a:ea typeface="+mn-ea"/>
                          <a:cs typeface="+mn-cs"/>
                        </a:rPr>
                        <a:t> IBM’s asset turnover  has worsened over the past five years. But,  a good sign is that starting from late 2021 the declining trend seems to have reversed, and efficiency has gradually increased in the past quarters.</a:t>
                      </a:r>
                    </a:p>
                    <a:p>
                      <a:pPr marL="285750" marR="0" lvl="0" indent="-285750" algn="ctr"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profit margins have decreased over the past few years .</a:t>
                      </a:r>
                    </a:p>
                  </a:txBody>
                  <a:tcPr>
                    <a:solidFill>
                      <a:schemeClr val="bg1">
                        <a:lumMod val="85000"/>
                      </a:schemeClr>
                    </a:solidFill>
                  </a:tcPr>
                </a:tc>
                <a:extLst>
                  <a:ext uri="{0D108BD9-81ED-4DB2-BD59-A6C34878D82A}">
                    <a16:rowId xmlns:a16="http://schemas.microsoft.com/office/drawing/2014/main" val="3414480977"/>
                  </a:ext>
                </a:extLst>
              </a:tr>
            </a:tbl>
          </a:graphicData>
        </a:graphic>
      </p:graphicFrame>
      <p:pic>
        <p:nvPicPr>
          <p:cNvPr id="6" name="Graphic 5" descr="Lights On with solid fill">
            <a:extLst>
              <a:ext uri="{FF2B5EF4-FFF2-40B4-BE49-F238E27FC236}">
                <a16:creationId xmlns:a16="http://schemas.microsoft.com/office/drawing/2014/main" id="{A19A4A84-6773-D20D-E33D-E06D615BD681}"/>
              </a:ext>
            </a:extLst>
          </p:cNvPr>
          <p:cNvPicPr>
            <a:picLocks noChangeAspect="1"/>
          </p:cNvPicPr>
          <p:nvPr/>
        </p:nvPicPr>
        <p:blipFill>
          <a:blip r:embed="rId3" cstate="hq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426970" y="1794510"/>
            <a:ext cx="914400" cy="914400"/>
          </a:xfrm>
          <a:prstGeom prst="rect">
            <a:avLst/>
          </a:prstGeom>
        </p:spPr>
      </p:pic>
      <p:pic>
        <p:nvPicPr>
          <p:cNvPr id="7" name="Graphic 6" descr="Lantern with solid fill">
            <a:extLst>
              <a:ext uri="{FF2B5EF4-FFF2-40B4-BE49-F238E27FC236}">
                <a16:creationId xmlns:a16="http://schemas.microsoft.com/office/drawing/2014/main" id="{EE06FE3A-6489-5597-CC90-05AECBAEAC54}"/>
              </a:ext>
            </a:extLst>
          </p:cNvPr>
          <p:cNvPicPr>
            <a:picLocks noChangeAspect="1"/>
          </p:cNvPicPr>
          <p:nvPr/>
        </p:nvPicPr>
        <p:blipFill>
          <a:blip r:embed="rId5" cstate="hq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536180" y="1817370"/>
            <a:ext cx="914400" cy="914400"/>
          </a:xfrm>
          <a:prstGeom prst="rect">
            <a:avLst/>
          </a:prstGeom>
        </p:spPr>
      </p:pic>
      <p:pic>
        <p:nvPicPr>
          <p:cNvPr id="8" name="Picture 7">
            <a:extLst>
              <a:ext uri="{FF2B5EF4-FFF2-40B4-BE49-F238E27FC236}">
                <a16:creationId xmlns:a16="http://schemas.microsoft.com/office/drawing/2014/main" id="{0E4F0402-159A-6B9E-D53F-A7C106F2B29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056326" y="240168"/>
            <a:ext cx="1811877" cy="711809"/>
          </a:xfrm>
          <a:prstGeom prst="rect">
            <a:avLst/>
          </a:prstGeom>
        </p:spPr>
      </p:pic>
      <p:sp>
        <p:nvSpPr>
          <p:cNvPr id="9" name="Title 1">
            <a:extLst>
              <a:ext uri="{FF2B5EF4-FFF2-40B4-BE49-F238E27FC236}">
                <a16:creationId xmlns:a16="http://schemas.microsoft.com/office/drawing/2014/main" id="{6EE68EEF-BF95-930B-1E6F-CEE8FF4DAC7C}"/>
              </a:ext>
            </a:extLst>
          </p:cNvPr>
          <p:cNvSpPr txBox="1">
            <a:spLocks/>
          </p:cNvSpPr>
          <p:nvPr/>
        </p:nvSpPr>
        <p:spPr>
          <a:xfrm>
            <a:off x="356813" y="365125"/>
            <a:ext cx="2261979" cy="91627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rgbClr val="C00000"/>
                </a:solidFill>
                <a:latin typeface="Arial Black" panose="020B0A04020102020204" pitchFamily="34" charset="0"/>
                <a:ea typeface="+mj-ea"/>
                <a:cs typeface="+mj-cs"/>
              </a:defRPr>
            </a:lvl1pPr>
          </a:lstStyle>
          <a:p>
            <a:r>
              <a:rPr lang="en-US" sz="2000">
                <a:highlight>
                  <a:srgbClr val="FFFF00"/>
                </a:highlight>
              </a:rPr>
              <a:t>For Reference</a:t>
            </a:r>
            <a:endParaRPr lang="en-US" sz="2000" dirty="0">
              <a:highlight>
                <a:srgbClr val="FFFF00"/>
              </a:highlight>
            </a:endParaRPr>
          </a:p>
        </p:txBody>
      </p:sp>
    </p:spTree>
    <p:extLst>
      <p:ext uri="{BB962C8B-B14F-4D97-AF65-F5344CB8AC3E}">
        <p14:creationId xmlns:p14="http://schemas.microsoft.com/office/powerpoint/2010/main" val="39856046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DB2C11-AF8B-9DD1-6B43-0C384702B96C}"/>
              </a:ext>
            </a:extLst>
          </p:cNvPr>
          <p:cNvSpPr>
            <a:spLocks noGrp="1"/>
          </p:cNvSpPr>
          <p:nvPr>
            <p:ph type="title"/>
          </p:nvPr>
        </p:nvSpPr>
        <p:spPr>
          <a:xfrm>
            <a:off x="356813" y="147411"/>
            <a:ext cx="10515600" cy="527765"/>
          </a:xfrm>
        </p:spPr>
        <p:txBody>
          <a:bodyPr>
            <a:normAutofit fontScale="90000"/>
          </a:bodyPr>
          <a:lstStyle/>
          <a:p>
            <a:pPr algn="ctr"/>
            <a:endParaRPr lang="en-US"/>
          </a:p>
        </p:txBody>
      </p:sp>
      <p:pic>
        <p:nvPicPr>
          <p:cNvPr id="4" name="Picture 3" descr="A close-up of a pie chart&#10;&#10;Description automatically generated">
            <a:extLst>
              <a:ext uri="{FF2B5EF4-FFF2-40B4-BE49-F238E27FC236}">
                <a16:creationId xmlns:a16="http://schemas.microsoft.com/office/drawing/2014/main" id="{4FA598DB-EFB1-6A6D-90CF-DF211088B2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870" y="1"/>
            <a:ext cx="10605245" cy="5934424"/>
          </a:xfrm>
          <a:prstGeom prst="rect">
            <a:avLst/>
          </a:prstGeom>
        </p:spPr>
      </p:pic>
      <p:pic>
        <p:nvPicPr>
          <p:cNvPr id="3" name="Picture 2">
            <a:extLst>
              <a:ext uri="{FF2B5EF4-FFF2-40B4-BE49-F238E27FC236}">
                <a16:creationId xmlns:a16="http://schemas.microsoft.com/office/drawing/2014/main" id="{AE1DE11A-B297-25C3-858C-C953383D02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56326" y="240168"/>
            <a:ext cx="1811877" cy="711809"/>
          </a:xfrm>
          <a:prstGeom prst="rect">
            <a:avLst/>
          </a:prstGeom>
        </p:spPr>
      </p:pic>
      <p:sp>
        <p:nvSpPr>
          <p:cNvPr id="5" name="Slide Number Placeholder 4">
            <a:extLst>
              <a:ext uri="{FF2B5EF4-FFF2-40B4-BE49-F238E27FC236}">
                <a16:creationId xmlns:a16="http://schemas.microsoft.com/office/drawing/2014/main" id="{A50517EE-F558-B3C2-8FD1-7E5A3CB0B2C8}"/>
              </a:ext>
            </a:extLst>
          </p:cNvPr>
          <p:cNvSpPr>
            <a:spLocks noGrp="1"/>
          </p:cNvSpPr>
          <p:nvPr>
            <p:ph type="sldNum" sz="quarter" idx="12"/>
          </p:nvPr>
        </p:nvSpPr>
        <p:spPr/>
        <p:txBody>
          <a:bodyPr/>
          <a:lstStyle/>
          <a:p>
            <a:fld id="{19B90015-56D5-40EF-89C8-B6822FBCDBFE}" type="slidenum">
              <a:rPr lang="en-US" smtClean="0"/>
              <a:pPr/>
              <a:t>27</a:t>
            </a:fld>
            <a:endParaRPr lang="en-US"/>
          </a:p>
        </p:txBody>
      </p:sp>
      <p:sp>
        <p:nvSpPr>
          <p:cNvPr id="6" name="Title 1">
            <a:extLst>
              <a:ext uri="{FF2B5EF4-FFF2-40B4-BE49-F238E27FC236}">
                <a16:creationId xmlns:a16="http://schemas.microsoft.com/office/drawing/2014/main" id="{4B631C5E-D69E-62CF-68EF-2884BC76D0BA}"/>
              </a:ext>
            </a:extLst>
          </p:cNvPr>
          <p:cNvSpPr txBox="1">
            <a:spLocks/>
          </p:cNvSpPr>
          <p:nvPr/>
        </p:nvSpPr>
        <p:spPr>
          <a:xfrm>
            <a:off x="356813" y="365125"/>
            <a:ext cx="2261979" cy="91627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rgbClr val="C00000"/>
                </a:solidFill>
                <a:latin typeface="Arial Black" panose="020B0A04020102020204" pitchFamily="34" charset="0"/>
                <a:ea typeface="+mj-ea"/>
                <a:cs typeface="+mj-cs"/>
              </a:defRPr>
            </a:lvl1pPr>
          </a:lstStyle>
          <a:p>
            <a:r>
              <a:rPr lang="en-US" sz="2000">
                <a:highlight>
                  <a:srgbClr val="FFFF00"/>
                </a:highlight>
              </a:rPr>
              <a:t>For Reference</a:t>
            </a:r>
            <a:endParaRPr lang="en-US" sz="2000" dirty="0">
              <a:highlight>
                <a:srgbClr val="FFFF00"/>
              </a:highlight>
            </a:endParaRPr>
          </a:p>
        </p:txBody>
      </p:sp>
    </p:spTree>
    <p:extLst>
      <p:ext uri="{BB962C8B-B14F-4D97-AF65-F5344CB8AC3E}">
        <p14:creationId xmlns:p14="http://schemas.microsoft.com/office/powerpoint/2010/main" val="5581761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DB2C11-AF8B-9DD1-6B43-0C384702B96C}"/>
              </a:ext>
            </a:extLst>
          </p:cNvPr>
          <p:cNvSpPr>
            <a:spLocks noGrp="1"/>
          </p:cNvSpPr>
          <p:nvPr>
            <p:ph type="title"/>
          </p:nvPr>
        </p:nvSpPr>
        <p:spPr>
          <a:xfrm>
            <a:off x="356813" y="147411"/>
            <a:ext cx="10515600" cy="527765"/>
          </a:xfrm>
        </p:spPr>
        <p:txBody>
          <a:bodyPr>
            <a:normAutofit fontScale="90000"/>
          </a:bodyPr>
          <a:lstStyle/>
          <a:p>
            <a:pPr algn="ctr"/>
            <a:endParaRPr lang="en-US"/>
          </a:p>
        </p:txBody>
      </p:sp>
      <p:pic>
        <p:nvPicPr>
          <p:cNvPr id="4" name="Picture 3" descr="A screen shot of a video game&#10;&#10;Description automatically generated">
            <a:extLst>
              <a:ext uri="{FF2B5EF4-FFF2-40B4-BE49-F238E27FC236}">
                <a16:creationId xmlns:a16="http://schemas.microsoft.com/office/drawing/2014/main" id="{9C048A99-2D97-2519-A4B7-F1513F4CEB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054411" cy="5786683"/>
          </a:xfrm>
          <a:prstGeom prst="rect">
            <a:avLst/>
          </a:prstGeom>
        </p:spPr>
      </p:pic>
      <p:sp>
        <p:nvSpPr>
          <p:cNvPr id="6" name="Slide Number Placeholder 5">
            <a:extLst>
              <a:ext uri="{FF2B5EF4-FFF2-40B4-BE49-F238E27FC236}">
                <a16:creationId xmlns:a16="http://schemas.microsoft.com/office/drawing/2014/main" id="{C720B75D-6FAE-F753-290C-539B4F3A0757}"/>
              </a:ext>
            </a:extLst>
          </p:cNvPr>
          <p:cNvSpPr>
            <a:spLocks noGrp="1"/>
          </p:cNvSpPr>
          <p:nvPr>
            <p:ph type="sldNum" sz="quarter" idx="12"/>
          </p:nvPr>
        </p:nvSpPr>
        <p:spPr/>
        <p:txBody>
          <a:bodyPr/>
          <a:lstStyle/>
          <a:p>
            <a:fld id="{19B90015-56D5-40EF-89C8-B6822FBCDBFE}" type="slidenum">
              <a:rPr lang="en-US" smtClean="0"/>
              <a:pPr/>
              <a:t>28</a:t>
            </a:fld>
            <a:endParaRPr lang="en-US"/>
          </a:p>
        </p:txBody>
      </p:sp>
      <p:sp>
        <p:nvSpPr>
          <p:cNvPr id="3" name="Title 1">
            <a:extLst>
              <a:ext uri="{FF2B5EF4-FFF2-40B4-BE49-F238E27FC236}">
                <a16:creationId xmlns:a16="http://schemas.microsoft.com/office/drawing/2014/main" id="{93425B06-04AB-43A8-3884-B3D6CED1B026}"/>
              </a:ext>
            </a:extLst>
          </p:cNvPr>
          <p:cNvSpPr txBox="1">
            <a:spLocks/>
          </p:cNvSpPr>
          <p:nvPr/>
        </p:nvSpPr>
        <p:spPr>
          <a:xfrm>
            <a:off x="885548" y="217036"/>
            <a:ext cx="2261979" cy="91627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rgbClr val="C00000"/>
                </a:solidFill>
                <a:latin typeface="Arial Black" panose="020B0A04020102020204" pitchFamily="34" charset="0"/>
                <a:ea typeface="+mj-ea"/>
                <a:cs typeface="+mj-cs"/>
              </a:defRPr>
            </a:lvl1pPr>
          </a:lstStyle>
          <a:p>
            <a:r>
              <a:rPr lang="en-US" sz="2000" dirty="0">
                <a:highlight>
                  <a:srgbClr val="FFFF00"/>
                </a:highlight>
              </a:rPr>
              <a:t>For Reference</a:t>
            </a:r>
          </a:p>
        </p:txBody>
      </p:sp>
    </p:spTree>
    <p:extLst>
      <p:ext uri="{BB962C8B-B14F-4D97-AF65-F5344CB8AC3E}">
        <p14:creationId xmlns:p14="http://schemas.microsoft.com/office/powerpoint/2010/main" val="324520509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A82FE2-B03C-2A6D-F0DB-EEAC4429E385}"/>
              </a:ext>
            </a:extLst>
          </p:cNvPr>
          <p:cNvSpPr>
            <a:spLocks noGrp="1"/>
          </p:cNvSpPr>
          <p:nvPr>
            <p:ph type="title"/>
          </p:nvPr>
        </p:nvSpPr>
        <p:spPr/>
        <p:txBody>
          <a:bodyPr/>
          <a:lstStyle/>
          <a:p>
            <a:endParaRPr lang="en-US"/>
          </a:p>
        </p:txBody>
      </p:sp>
      <p:pic>
        <p:nvPicPr>
          <p:cNvPr id="6" name="Content Placeholder 5" descr="A white sheet with black text&#10;&#10;Description automatically generated">
            <a:extLst>
              <a:ext uri="{FF2B5EF4-FFF2-40B4-BE49-F238E27FC236}">
                <a16:creationId xmlns:a16="http://schemas.microsoft.com/office/drawing/2014/main" id="{CB97FE51-E1F5-8316-06FC-2ACE9311E3F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3463" y="1297452"/>
            <a:ext cx="11198395" cy="4263096"/>
          </a:xfrm>
        </p:spPr>
      </p:pic>
      <p:sp>
        <p:nvSpPr>
          <p:cNvPr id="4" name="Slide Number Placeholder 3">
            <a:extLst>
              <a:ext uri="{FF2B5EF4-FFF2-40B4-BE49-F238E27FC236}">
                <a16:creationId xmlns:a16="http://schemas.microsoft.com/office/drawing/2014/main" id="{45FD787C-21CE-042D-3DCB-C13C68B134DF}"/>
              </a:ext>
            </a:extLst>
          </p:cNvPr>
          <p:cNvSpPr>
            <a:spLocks noGrp="1"/>
          </p:cNvSpPr>
          <p:nvPr>
            <p:ph type="sldNum" sz="quarter" idx="12"/>
          </p:nvPr>
        </p:nvSpPr>
        <p:spPr/>
        <p:txBody>
          <a:bodyPr/>
          <a:lstStyle/>
          <a:p>
            <a:fld id="{19B90015-56D5-40EF-89C8-B6822FBCDBFE}" type="slidenum">
              <a:rPr lang="en-US" smtClean="0"/>
              <a:pPr/>
              <a:t>29</a:t>
            </a:fld>
            <a:endParaRPr lang="en-US"/>
          </a:p>
        </p:txBody>
      </p:sp>
      <p:sp>
        <p:nvSpPr>
          <p:cNvPr id="7" name="Title 1">
            <a:extLst>
              <a:ext uri="{FF2B5EF4-FFF2-40B4-BE49-F238E27FC236}">
                <a16:creationId xmlns:a16="http://schemas.microsoft.com/office/drawing/2014/main" id="{F783D316-D637-1380-93FC-839E11E9655C}"/>
              </a:ext>
            </a:extLst>
          </p:cNvPr>
          <p:cNvSpPr txBox="1">
            <a:spLocks/>
          </p:cNvSpPr>
          <p:nvPr/>
        </p:nvSpPr>
        <p:spPr>
          <a:xfrm>
            <a:off x="356813" y="365125"/>
            <a:ext cx="2261979" cy="91627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rgbClr val="C00000"/>
                </a:solidFill>
                <a:latin typeface="Arial Black" panose="020B0A04020102020204" pitchFamily="34" charset="0"/>
                <a:ea typeface="+mj-ea"/>
                <a:cs typeface="+mj-cs"/>
              </a:defRPr>
            </a:lvl1pPr>
          </a:lstStyle>
          <a:p>
            <a:r>
              <a:rPr lang="en-US" sz="2000" dirty="0">
                <a:highlight>
                  <a:srgbClr val="FFFF00"/>
                </a:highlight>
              </a:rPr>
              <a:t>For Reference</a:t>
            </a:r>
          </a:p>
        </p:txBody>
      </p:sp>
    </p:spTree>
    <p:extLst>
      <p:ext uri="{BB962C8B-B14F-4D97-AF65-F5344CB8AC3E}">
        <p14:creationId xmlns:p14="http://schemas.microsoft.com/office/powerpoint/2010/main" val="41239153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Google Shape;68;p10"/>
          <p:cNvSpPr txBox="1">
            <a:spLocks noGrp="1"/>
          </p:cNvSpPr>
          <p:nvPr>
            <p:ph type="ctrTitle"/>
          </p:nvPr>
        </p:nvSpPr>
        <p:spPr>
          <a:xfrm>
            <a:off x="6524625" y="6290"/>
            <a:ext cx="4676774" cy="505427"/>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rgbClr val="C00000"/>
              </a:buClr>
              <a:buSzPts val="4000"/>
              <a:buFont typeface="Arial Black" panose="020B0A04020102020204"/>
              <a:buNone/>
            </a:pPr>
            <a:r>
              <a:rPr lang="en-US" sz="2400"/>
              <a:t>TABLE OF CONTENT </a:t>
            </a:r>
          </a:p>
        </p:txBody>
      </p:sp>
      <p:sp>
        <p:nvSpPr>
          <p:cNvPr id="69" name="Google Shape;69;p10"/>
          <p:cNvSpPr txBox="1">
            <a:spLocks noGrp="1"/>
          </p:cNvSpPr>
          <p:nvPr>
            <p:ph type="subTitle" idx="1"/>
          </p:nvPr>
        </p:nvSpPr>
        <p:spPr>
          <a:xfrm>
            <a:off x="6497991" y="649829"/>
            <a:ext cx="4676774" cy="5719892"/>
          </a:xfrm>
          <a:prstGeom prst="rect">
            <a:avLst/>
          </a:prstGeom>
          <a:noFill/>
          <a:ln>
            <a:noFill/>
          </a:ln>
        </p:spPr>
        <p:txBody>
          <a:bodyPr spcFirstLastPara="1" wrap="square" lIns="91425" tIns="45700" rIns="91425" bIns="45700" anchor="t" anchorCtr="0">
            <a:noAutofit/>
          </a:bodyPr>
          <a:lstStyle/>
          <a:p>
            <a:pPr marL="342900" lvl="0" indent="-342900" algn="l" rtl="0">
              <a:lnSpc>
                <a:spcPct val="100000"/>
              </a:lnSpc>
              <a:spcBef>
                <a:spcPts val="0"/>
              </a:spcBef>
              <a:spcAft>
                <a:spcPts val="2400"/>
              </a:spcAft>
              <a:buSzPts val="2400"/>
              <a:buFont typeface="Wingdings" panose="05000000000000000000" pitchFamily="2" charset="2"/>
              <a:buChar char="q"/>
            </a:pPr>
            <a:r>
              <a:rPr lang="en-US" sz="1600" b="1" dirty="0"/>
              <a:t>Company Overview</a:t>
            </a:r>
          </a:p>
          <a:p>
            <a:pPr marL="342900" lvl="0" indent="-342900" algn="l" rtl="0">
              <a:lnSpc>
                <a:spcPct val="100000"/>
              </a:lnSpc>
              <a:spcBef>
                <a:spcPts val="0"/>
              </a:spcBef>
              <a:spcAft>
                <a:spcPts val="2400"/>
              </a:spcAft>
              <a:buSzPts val="2400"/>
              <a:buFont typeface="Wingdings" panose="05000000000000000000" pitchFamily="2" charset="2"/>
              <a:buChar char="q"/>
            </a:pPr>
            <a:r>
              <a:rPr lang="en-US" sz="1600" b="1" dirty="0"/>
              <a:t>Segment Details</a:t>
            </a:r>
          </a:p>
          <a:p>
            <a:pPr marL="342900" lvl="0" indent="-342900" algn="l" rtl="0">
              <a:lnSpc>
                <a:spcPct val="100000"/>
              </a:lnSpc>
              <a:spcBef>
                <a:spcPts val="0"/>
              </a:spcBef>
              <a:spcAft>
                <a:spcPts val="2400"/>
              </a:spcAft>
              <a:buSzPts val="2400"/>
              <a:buFont typeface="Wingdings" panose="05000000000000000000" pitchFamily="2" charset="2"/>
              <a:buChar char="q"/>
            </a:pPr>
            <a:r>
              <a:rPr lang="en-US" sz="1600" b="1" dirty="0"/>
              <a:t>Industry Overview</a:t>
            </a:r>
          </a:p>
          <a:p>
            <a:pPr marL="342900" lvl="0" indent="-342900" algn="l" rtl="0">
              <a:lnSpc>
                <a:spcPct val="100000"/>
              </a:lnSpc>
              <a:spcBef>
                <a:spcPts val="0"/>
              </a:spcBef>
              <a:spcAft>
                <a:spcPts val="2400"/>
              </a:spcAft>
              <a:buSzPts val="2400"/>
              <a:buFont typeface="Wingdings" panose="05000000000000000000" pitchFamily="2" charset="2"/>
              <a:buChar char="q"/>
            </a:pPr>
            <a:r>
              <a:rPr lang="en-US" sz="1600" b="1" dirty="0"/>
              <a:t>SWOT Analysis</a:t>
            </a:r>
          </a:p>
          <a:p>
            <a:pPr marL="342900" lvl="0" indent="-342900" algn="l" rtl="0">
              <a:lnSpc>
                <a:spcPct val="100000"/>
              </a:lnSpc>
              <a:spcBef>
                <a:spcPts val="0"/>
              </a:spcBef>
              <a:spcAft>
                <a:spcPts val="2400"/>
              </a:spcAft>
              <a:buSzPts val="2400"/>
              <a:buFont typeface="Wingdings" panose="05000000000000000000" pitchFamily="2" charset="2"/>
              <a:buChar char="q"/>
            </a:pPr>
            <a:r>
              <a:rPr lang="en-US" sz="1600" b="1" dirty="0"/>
              <a:t>Competitors</a:t>
            </a:r>
          </a:p>
          <a:p>
            <a:pPr marL="342900" lvl="0" indent="-342900" algn="l" rtl="0">
              <a:lnSpc>
                <a:spcPct val="100000"/>
              </a:lnSpc>
              <a:spcBef>
                <a:spcPts val="0"/>
              </a:spcBef>
              <a:spcAft>
                <a:spcPts val="2400"/>
              </a:spcAft>
              <a:buSzPts val="2400"/>
              <a:buFont typeface="Wingdings" panose="05000000000000000000" pitchFamily="2" charset="2"/>
              <a:buChar char="q"/>
            </a:pPr>
            <a:r>
              <a:rPr lang="en-US" sz="1600" b="1" dirty="0"/>
              <a:t>Catalyst</a:t>
            </a:r>
          </a:p>
          <a:p>
            <a:pPr marL="342900" indent="-342900">
              <a:lnSpc>
                <a:spcPct val="100000"/>
              </a:lnSpc>
              <a:spcBef>
                <a:spcPts val="0"/>
              </a:spcBef>
              <a:spcAft>
                <a:spcPts val="2400"/>
              </a:spcAft>
              <a:buFont typeface="Wingdings" panose="05000000000000000000" pitchFamily="2" charset="2"/>
              <a:buChar char="q"/>
            </a:pPr>
            <a:r>
              <a:rPr lang="en-US" altLang="zh-CN" sz="1600" b="1" dirty="0"/>
              <a:t>Investment Thesis</a:t>
            </a:r>
            <a:endParaRPr lang="en-US" sz="1600" b="1" dirty="0"/>
          </a:p>
          <a:p>
            <a:pPr marL="342900" lvl="0" indent="-342900" algn="l" rtl="0">
              <a:lnSpc>
                <a:spcPct val="100000"/>
              </a:lnSpc>
              <a:spcBef>
                <a:spcPts val="0"/>
              </a:spcBef>
              <a:spcAft>
                <a:spcPts val="2400"/>
              </a:spcAft>
              <a:buSzPts val="2400"/>
              <a:buFont typeface="Wingdings" panose="05000000000000000000" pitchFamily="2" charset="2"/>
              <a:buChar char="q"/>
            </a:pPr>
            <a:r>
              <a:rPr lang="en-US" sz="1600" b="1" dirty="0"/>
              <a:t>Risk</a:t>
            </a:r>
          </a:p>
          <a:p>
            <a:pPr marL="342900" lvl="0" indent="-342900" algn="l" rtl="0">
              <a:lnSpc>
                <a:spcPct val="100000"/>
              </a:lnSpc>
              <a:spcBef>
                <a:spcPts val="0"/>
              </a:spcBef>
              <a:spcAft>
                <a:spcPts val="2400"/>
              </a:spcAft>
              <a:buSzPts val="2400"/>
              <a:buFont typeface="Wingdings" panose="05000000000000000000" pitchFamily="2" charset="2"/>
              <a:buChar char="q"/>
            </a:pPr>
            <a:r>
              <a:rPr lang="en-US" sz="1600" b="1" dirty="0"/>
              <a:t>Valuation</a:t>
            </a:r>
          </a:p>
          <a:p>
            <a:pPr marL="342900" lvl="0" indent="-342900" algn="l" rtl="0">
              <a:lnSpc>
                <a:spcPct val="100000"/>
              </a:lnSpc>
              <a:spcBef>
                <a:spcPts val="0"/>
              </a:spcBef>
              <a:spcAft>
                <a:spcPts val="2400"/>
              </a:spcAft>
              <a:buSzPts val="2400"/>
              <a:buFont typeface="Wingdings" panose="05000000000000000000" pitchFamily="2" charset="2"/>
              <a:buChar char="q"/>
            </a:pPr>
            <a:r>
              <a:rPr lang="en-US" sz="1600" b="1" dirty="0"/>
              <a:t>Portfolio Consideration </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34AB6B-CA2E-0B34-03E5-A38C5FDD4748}"/>
              </a:ext>
            </a:extLst>
          </p:cNvPr>
          <p:cNvSpPr>
            <a:spLocks noGrp="1"/>
          </p:cNvSpPr>
          <p:nvPr>
            <p:ph type="title"/>
          </p:nvPr>
        </p:nvSpPr>
        <p:spPr/>
        <p:txBody>
          <a:bodyPr/>
          <a:lstStyle/>
          <a:p>
            <a:endParaRPr lang="en-US"/>
          </a:p>
        </p:txBody>
      </p:sp>
      <p:pic>
        <p:nvPicPr>
          <p:cNvPr id="6" name="Content Placeholder 5" descr="A close-up of a document&#10;&#10;Description automatically generated">
            <a:extLst>
              <a:ext uri="{FF2B5EF4-FFF2-40B4-BE49-F238E27FC236}">
                <a16:creationId xmlns:a16="http://schemas.microsoft.com/office/drawing/2014/main" id="{8CCCA0CC-55FB-268C-AAE8-7B7816632C2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56812" y="1398638"/>
            <a:ext cx="10515600" cy="4283269"/>
          </a:xfrm>
        </p:spPr>
      </p:pic>
      <p:sp>
        <p:nvSpPr>
          <p:cNvPr id="4" name="Slide Number Placeholder 3">
            <a:extLst>
              <a:ext uri="{FF2B5EF4-FFF2-40B4-BE49-F238E27FC236}">
                <a16:creationId xmlns:a16="http://schemas.microsoft.com/office/drawing/2014/main" id="{0417C53E-B9E1-9958-B7EF-DD7209C32AC6}"/>
              </a:ext>
            </a:extLst>
          </p:cNvPr>
          <p:cNvSpPr>
            <a:spLocks noGrp="1"/>
          </p:cNvSpPr>
          <p:nvPr>
            <p:ph type="sldNum" sz="quarter" idx="12"/>
          </p:nvPr>
        </p:nvSpPr>
        <p:spPr/>
        <p:txBody>
          <a:bodyPr/>
          <a:lstStyle/>
          <a:p>
            <a:fld id="{19B90015-56D5-40EF-89C8-B6822FBCDBFE}" type="slidenum">
              <a:rPr lang="en-US" smtClean="0"/>
              <a:pPr/>
              <a:t>30</a:t>
            </a:fld>
            <a:endParaRPr lang="en-US"/>
          </a:p>
        </p:txBody>
      </p:sp>
      <p:sp>
        <p:nvSpPr>
          <p:cNvPr id="7" name="Title 1">
            <a:extLst>
              <a:ext uri="{FF2B5EF4-FFF2-40B4-BE49-F238E27FC236}">
                <a16:creationId xmlns:a16="http://schemas.microsoft.com/office/drawing/2014/main" id="{9674238A-5243-9944-CCD8-A229F1F50F7B}"/>
              </a:ext>
            </a:extLst>
          </p:cNvPr>
          <p:cNvSpPr txBox="1">
            <a:spLocks/>
          </p:cNvSpPr>
          <p:nvPr/>
        </p:nvSpPr>
        <p:spPr>
          <a:xfrm>
            <a:off x="356813" y="365125"/>
            <a:ext cx="2261979" cy="91627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rgbClr val="C00000"/>
                </a:solidFill>
                <a:latin typeface="Arial Black" panose="020B0A04020102020204" pitchFamily="34" charset="0"/>
                <a:ea typeface="+mj-ea"/>
                <a:cs typeface="+mj-cs"/>
              </a:defRPr>
            </a:lvl1pPr>
          </a:lstStyle>
          <a:p>
            <a:r>
              <a:rPr lang="en-US" sz="2000" dirty="0">
                <a:highlight>
                  <a:srgbClr val="FFFF00"/>
                </a:highlight>
              </a:rPr>
              <a:t>For Reference</a:t>
            </a:r>
          </a:p>
        </p:txBody>
      </p:sp>
    </p:spTree>
    <p:extLst>
      <p:ext uri="{BB962C8B-B14F-4D97-AF65-F5344CB8AC3E}">
        <p14:creationId xmlns:p14="http://schemas.microsoft.com/office/powerpoint/2010/main" val="205070851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557503-83FB-2598-E882-380D426034C1}"/>
              </a:ext>
            </a:extLst>
          </p:cNvPr>
          <p:cNvSpPr>
            <a:spLocks noGrp="1"/>
          </p:cNvSpPr>
          <p:nvPr>
            <p:ph type="title"/>
          </p:nvPr>
        </p:nvSpPr>
        <p:spPr/>
        <p:txBody>
          <a:bodyPr/>
          <a:lstStyle/>
          <a:p>
            <a:endParaRPr lang="en-US"/>
          </a:p>
        </p:txBody>
      </p:sp>
      <p:pic>
        <p:nvPicPr>
          <p:cNvPr id="6" name="Content Placeholder 5" descr="A graph of blue and orange lines&#10;&#10;Description automatically generated">
            <a:extLst>
              <a:ext uri="{FF2B5EF4-FFF2-40B4-BE49-F238E27FC236}">
                <a16:creationId xmlns:a16="http://schemas.microsoft.com/office/drawing/2014/main" id="{E60A5AF3-87E2-219E-FA0A-F0CA0F2058C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54319" y="365125"/>
            <a:ext cx="9320587" cy="6290718"/>
          </a:xfrm>
        </p:spPr>
      </p:pic>
      <p:sp>
        <p:nvSpPr>
          <p:cNvPr id="4" name="Slide Number Placeholder 3">
            <a:extLst>
              <a:ext uri="{FF2B5EF4-FFF2-40B4-BE49-F238E27FC236}">
                <a16:creationId xmlns:a16="http://schemas.microsoft.com/office/drawing/2014/main" id="{02BEEE28-1DBD-812E-B877-7B875748C26D}"/>
              </a:ext>
            </a:extLst>
          </p:cNvPr>
          <p:cNvSpPr>
            <a:spLocks noGrp="1"/>
          </p:cNvSpPr>
          <p:nvPr>
            <p:ph type="sldNum" sz="quarter" idx="12"/>
          </p:nvPr>
        </p:nvSpPr>
        <p:spPr/>
        <p:txBody>
          <a:bodyPr/>
          <a:lstStyle/>
          <a:p>
            <a:fld id="{19B90015-56D5-40EF-89C8-B6822FBCDBFE}" type="slidenum">
              <a:rPr lang="en-US" smtClean="0"/>
              <a:pPr/>
              <a:t>31</a:t>
            </a:fld>
            <a:endParaRPr lang="en-US"/>
          </a:p>
        </p:txBody>
      </p:sp>
      <p:sp>
        <p:nvSpPr>
          <p:cNvPr id="7" name="Title 1">
            <a:extLst>
              <a:ext uri="{FF2B5EF4-FFF2-40B4-BE49-F238E27FC236}">
                <a16:creationId xmlns:a16="http://schemas.microsoft.com/office/drawing/2014/main" id="{F7E4A6CF-F85B-72AA-58D7-F952128A1FBB}"/>
              </a:ext>
            </a:extLst>
          </p:cNvPr>
          <p:cNvSpPr txBox="1">
            <a:spLocks/>
          </p:cNvSpPr>
          <p:nvPr/>
        </p:nvSpPr>
        <p:spPr>
          <a:xfrm>
            <a:off x="356813" y="365125"/>
            <a:ext cx="2261979" cy="91627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rgbClr val="C00000"/>
                </a:solidFill>
                <a:latin typeface="Arial Black" panose="020B0A04020102020204" pitchFamily="34" charset="0"/>
                <a:ea typeface="+mj-ea"/>
                <a:cs typeface="+mj-cs"/>
              </a:defRPr>
            </a:lvl1pPr>
          </a:lstStyle>
          <a:p>
            <a:r>
              <a:rPr lang="en-US" sz="2000" dirty="0">
                <a:highlight>
                  <a:srgbClr val="FFFF00"/>
                </a:highlight>
              </a:rPr>
              <a:t>For Reference</a:t>
            </a:r>
          </a:p>
        </p:txBody>
      </p:sp>
    </p:spTree>
    <p:extLst>
      <p:ext uri="{BB962C8B-B14F-4D97-AF65-F5344CB8AC3E}">
        <p14:creationId xmlns:p14="http://schemas.microsoft.com/office/powerpoint/2010/main" val="15691608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34D9A4-CE7D-C59C-9699-2F1B11563210}"/>
              </a:ext>
            </a:extLst>
          </p:cNvPr>
          <p:cNvSpPr>
            <a:spLocks noGrp="1"/>
          </p:cNvSpPr>
          <p:nvPr>
            <p:ph type="title"/>
          </p:nvPr>
        </p:nvSpPr>
        <p:spPr/>
        <p:txBody>
          <a:bodyPr/>
          <a:lstStyle/>
          <a:p>
            <a:endParaRPr lang="en-US"/>
          </a:p>
        </p:txBody>
      </p:sp>
      <p:pic>
        <p:nvPicPr>
          <p:cNvPr id="6" name="Content Placeholder 5" descr="A close up of a document&#10;&#10;Description automatically generated">
            <a:extLst>
              <a:ext uri="{FF2B5EF4-FFF2-40B4-BE49-F238E27FC236}">
                <a16:creationId xmlns:a16="http://schemas.microsoft.com/office/drawing/2014/main" id="{CD201719-B2A2-A97C-E52F-6B7047BD1E9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19587" y="650128"/>
            <a:ext cx="4851482" cy="6071347"/>
          </a:xfrm>
        </p:spPr>
      </p:pic>
      <p:sp>
        <p:nvSpPr>
          <p:cNvPr id="4" name="Slide Number Placeholder 3">
            <a:extLst>
              <a:ext uri="{FF2B5EF4-FFF2-40B4-BE49-F238E27FC236}">
                <a16:creationId xmlns:a16="http://schemas.microsoft.com/office/drawing/2014/main" id="{352B47F6-16CB-CF8A-F6E0-776DE02E3DD8}"/>
              </a:ext>
            </a:extLst>
          </p:cNvPr>
          <p:cNvSpPr>
            <a:spLocks noGrp="1"/>
          </p:cNvSpPr>
          <p:nvPr>
            <p:ph type="sldNum" sz="quarter" idx="12"/>
          </p:nvPr>
        </p:nvSpPr>
        <p:spPr/>
        <p:txBody>
          <a:bodyPr/>
          <a:lstStyle/>
          <a:p>
            <a:fld id="{19B90015-56D5-40EF-89C8-B6822FBCDBFE}" type="slidenum">
              <a:rPr lang="en-US" smtClean="0"/>
              <a:pPr/>
              <a:t>32</a:t>
            </a:fld>
            <a:endParaRPr lang="en-US"/>
          </a:p>
        </p:txBody>
      </p:sp>
      <p:sp>
        <p:nvSpPr>
          <p:cNvPr id="3" name="Title 1">
            <a:extLst>
              <a:ext uri="{FF2B5EF4-FFF2-40B4-BE49-F238E27FC236}">
                <a16:creationId xmlns:a16="http://schemas.microsoft.com/office/drawing/2014/main" id="{23287F9B-3A26-D112-0262-C8519A7FE531}"/>
              </a:ext>
            </a:extLst>
          </p:cNvPr>
          <p:cNvSpPr txBox="1">
            <a:spLocks/>
          </p:cNvSpPr>
          <p:nvPr/>
        </p:nvSpPr>
        <p:spPr>
          <a:xfrm>
            <a:off x="356813" y="365125"/>
            <a:ext cx="2261979" cy="91627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rgbClr val="C00000"/>
                </a:solidFill>
                <a:latin typeface="Arial Black" panose="020B0A04020102020204" pitchFamily="34" charset="0"/>
                <a:ea typeface="+mj-ea"/>
                <a:cs typeface="+mj-cs"/>
              </a:defRPr>
            </a:lvl1pPr>
          </a:lstStyle>
          <a:p>
            <a:r>
              <a:rPr lang="en-US" sz="2000">
                <a:highlight>
                  <a:srgbClr val="FFFF00"/>
                </a:highlight>
              </a:rPr>
              <a:t>For Reference</a:t>
            </a:r>
            <a:endParaRPr lang="en-US" sz="2000" dirty="0">
              <a:highlight>
                <a:srgbClr val="FFFF00"/>
              </a:highlight>
            </a:endParaRPr>
          </a:p>
        </p:txBody>
      </p:sp>
    </p:spTree>
    <p:extLst>
      <p:ext uri="{BB962C8B-B14F-4D97-AF65-F5344CB8AC3E}">
        <p14:creationId xmlns:p14="http://schemas.microsoft.com/office/powerpoint/2010/main" val="40923224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DB2C11-AF8B-9DD1-6B43-0C384702B96C}"/>
              </a:ext>
            </a:extLst>
          </p:cNvPr>
          <p:cNvSpPr>
            <a:spLocks noGrp="1"/>
          </p:cNvSpPr>
          <p:nvPr>
            <p:ph type="title"/>
          </p:nvPr>
        </p:nvSpPr>
        <p:spPr>
          <a:xfrm>
            <a:off x="356813" y="147411"/>
            <a:ext cx="10515600" cy="527765"/>
          </a:xfrm>
        </p:spPr>
        <p:txBody>
          <a:bodyPr>
            <a:normAutofit fontScale="90000"/>
          </a:bodyPr>
          <a:lstStyle/>
          <a:p>
            <a:r>
              <a:rPr lang="en-US" dirty="0"/>
              <a:t>Business Overview</a:t>
            </a:r>
          </a:p>
        </p:txBody>
      </p:sp>
      <p:sp>
        <p:nvSpPr>
          <p:cNvPr id="5" name="Slide Number Placeholder 4">
            <a:extLst>
              <a:ext uri="{FF2B5EF4-FFF2-40B4-BE49-F238E27FC236}">
                <a16:creationId xmlns:a16="http://schemas.microsoft.com/office/drawing/2014/main" id="{3C74E809-4909-6D28-F6C4-E2E70C0AEEE1}"/>
              </a:ext>
            </a:extLst>
          </p:cNvPr>
          <p:cNvSpPr>
            <a:spLocks noGrp="1"/>
          </p:cNvSpPr>
          <p:nvPr>
            <p:ph type="sldNum" sz="quarter" idx="12"/>
          </p:nvPr>
        </p:nvSpPr>
        <p:spPr/>
        <p:txBody>
          <a:bodyPr/>
          <a:lstStyle/>
          <a:p>
            <a:fld id="{19B90015-56D5-40EF-89C8-B6822FBCDBFE}" type="slidenum">
              <a:rPr lang="en-US" smtClean="0"/>
              <a:pPr/>
              <a:t>4</a:t>
            </a:fld>
            <a:endParaRPr lang="en-US"/>
          </a:p>
        </p:txBody>
      </p:sp>
      <p:sp>
        <p:nvSpPr>
          <p:cNvPr id="3" name="TextBox 2">
            <a:extLst>
              <a:ext uri="{FF2B5EF4-FFF2-40B4-BE49-F238E27FC236}">
                <a16:creationId xmlns:a16="http://schemas.microsoft.com/office/drawing/2014/main" id="{4FDACF46-3265-B945-F26C-C36FFCCD03D9}"/>
              </a:ext>
            </a:extLst>
          </p:cNvPr>
          <p:cNvSpPr txBox="1"/>
          <p:nvPr/>
        </p:nvSpPr>
        <p:spPr>
          <a:xfrm>
            <a:off x="356813" y="3429000"/>
            <a:ext cx="10002129" cy="2949525"/>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t>IBM (International Business Machines Corporation) is a multinational technology company headquartered in Armonk, N.Y. It was founded in 1911. IBM offering a portfolio of middleware for collaboration, predictive analysis, software development and systems management.</a:t>
            </a:r>
          </a:p>
          <a:p>
            <a:pPr marL="285750" indent="-285750">
              <a:lnSpc>
                <a:spcPct val="150000"/>
              </a:lnSpc>
              <a:buFont typeface="Arial" panose="020B0604020202020204" pitchFamily="34" charset="0"/>
              <a:buChar char="•"/>
            </a:pPr>
            <a:r>
              <a:rPr lang="en-US" dirty="0"/>
              <a:t>Business Segments:</a:t>
            </a:r>
          </a:p>
          <a:p>
            <a:pPr>
              <a:lnSpc>
                <a:spcPct val="150000"/>
              </a:lnSpc>
            </a:pPr>
            <a:r>
              <a:rPr lang="en-US" dirty="0"/>
              <a:t>     - IBM Software(IBM Cloud </a:t>
            </a:r>
            <a:r>
              <a:rPr lang="en-US" dirty="0" err="1"/>
              <a:t>Paks</a:t>
            </a:r>
            <a:r>
              <a:rPr lang="en-US" dirty="0"/>
              <a:t>):  Automation, Data and AI, Security, Transaction Processing</a:t>
            </a:r>
          </a:p>
          <a:p>
            <a:pPr>
              <a:lnSpc>
                <a:spcPct val="150000"/>
              </a:lnSpc>
            </a:pPr>
            <a:r>
              <a:rPr lang="en-US" dirty="0"/>
              <a:t>     - IBM Consulting: Business Transformation, Technology Consulting, Application Operations</a:t>
            </a:r>
          </a:p>
          <a:p>
            <a:pPr>
              <a:lnSpc>
                <a:spcPct val="150000"/>
              </a:lnSpc>
            </a:pPr>
            <a:r>
              <a:rPr lang="en-US" dirty="0"/>
              <a:t>     - IBM Infrastructure: IBM Z, Distributed Infrastructure, Infrastructure Support</a:t>
            </a:r>
          </a:p>
        </p:txBody>
      </p:sp>
      <p:pic>
        <p:nvPicPr>
          <p:cNvPr id="7" name="Picture 6" descr="A white background with black and white clouds&#10;&#10;Description automatically generated">
            <a:extLst>
              <a:ext uri="{FF2B5EF4-FFF2-40B4-BE49-F238E27FC236}">
                <a16:creationId xmlns:a16="http://schemas.microsoft.com/office/drawing/2014/main" id="{A5A6EBAB-D1BC-9E01-78B6-9978A39770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2454" y="727930"/>
            <a:ext cx="10126488" cy="1876687"/>
          </a:xfrm>
          <a:prstGeom prst="rect">
            <a:avLst/>
          </a:prstGeom>
        </p:spPr>
      </p:pic>
      <p:pic>
        <p:nvPicPr>
          <p:cNvPr id="4" name="Picture 3">
            <a:extLst>
              <a:ext uri="{FF2B5EF4-FFF2-40B4-BE49-F238E27FC236}">
                <a16:creationId xmlns:a16="http://schemas.microsoft.com/office/drawing/2014/main" id="{49AC9354-2FF2-773E-BC69-BD8C53DA68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56326" y="240168"/>
            <a:ext cx="1811877" cy="711809"/>
          </a:xfrm>
          <a:prstGeom prst="rect">
            <a:avLst/>
          </a:prstGeom>
        </p:spPr>
      </p:pic>
      <p:sp>
        <p:nvSpPr>
          <p:cNvPr id="9" name="TextBox 8">
            <a:extLst>
              <a:ext uri="{FF2B5EF4-FFF2-40B4-BE49-F238E27FC236}">
                <a16:creationId xmlns:a16="http://schemas.microsoft.com/office/drawing/2014/main" id="{31E16581-5CCB-D371-1A37-FEDE00307010}"/>
              </a:ext>
            </a:extLst>
          </p:cNvPr>
          <p:cNvSpPr txBox="1"/>
          <p:nvPr/>
        </p:nvSpPr>
        <p:spPr>
          <a:xfrm>
            <a:off x="356812" y="2604616"/>
            <a:ext cx="1745685" cy="276999"/>
          </a:xfrm>
          <a:prstGeom prst="rect">
            <a:avLst/>
          </a:prstGeom>
          <a:noFill/>
        </p:spPr>
        <p:txBody>
          <a:bodyPr wrap="square" rtlCol="0">
            <a:spAutoFit/>
          </a:bodyPr>
          <a:lstStyle/>
          <a:p>
            <a:r>
              <a:rPr lang="en-US" sz="1200" dirty="0"/>
              <a:t>Armonk, New York, US</a:t>
            </a:r>
          </a:p>
        </p:txBody>
      </p:sp>
      <p:sp>
        <p:nvSpPr>
          <p:cNvPr id="11" name="TextBox 10">
            <a:extLst>
              <a:ext uri="{FF2B5EF4-FFF2-40B4-BE49-F238E27FC236}">
                <a16:creationId xmlns:a16="http://schemas.microsoft.com/office/drawing/2014/main" id="{7749B109-85DD-C11E-D644-7D4D81CFE9AE}"/>
              </a:ext>
            </a:extLst>
          </p:cNvPr>
          <p:cNvSpPr txBox="1"/>
          <p:nvPr/>
        </p:nvSpPr>
        <p:spPr>
          <a:xfrm>
            <a:off x="3100013" y="2604616"/>
            <a:ext cx="1471987" cy="276999"/>
          </a:xfrm>
          <a:prstGeom prst="rect">
            <a:avLst/>
          </a:prstGeom>
          <a:noFill/>
        </p:spPr>
        <p:txBody>
          <a:bodyPr wrap="square" rtlCol="0">
            <a:spAutoFit/>
          </a:bodyPr>
          <a:lstStyle/>
          <a:p>
            <a:r>
              <a:rPr lang="en-US" sz="1200" b="0" i="0" dirty="0">
                <a:solidFill>
                  <a:srgbClr val="040C28"/>
                </a:solidFill>
                <a:effectLst/>
              </a:rPr>
              <a:t>288,300 (FY 2022)</a:t>
            </a:r>
            <a:endParaRPr lang="en-US" sz="1200" dirty="0"/>
          </a:p>
        </p:txBody>
      </p:sp>
      <p:sp>
        <p:nvSpPr>
          <p:cNvPr id="13" name="TextBox 12">
            <a:extLst>
              <a:ext uri="{FF2B5EF4-FFF2-40B4-BE49-F238E27FC236}">
                <a16:creationId xmlns:a16="http://schemas.microsoft.com/office/drawing/2014/main" id="{1468CC20-89D5-21E6-C7F3-89F809EF7A7A}"/>
              </a:ext>
            </a:extLst>
          </p:cNvPr>
          <p:cNvSpPr txBox="1"/>
          <p:nvPr/>
        </p:nvSpPr>
        <p:spPr>
          <a:xfrm>
            <a:off x="6096001" y="2601310"/>
            <a:ext cx="1679510" cy="276999"/>
          </a:xfrm>
          <a:prstGeom prst="rect">
            <a:avLst/>
          </a:prstGeom>
          <a:noFill/>
        </p:spPr>
        <p:txBody>
          <a:bodyPr wrap="square" rtlCol="0">
            <a:spAutoFit/>
          </a:bodyPr>
          <a:lstStyle/>
          <a:p>
            <a:r>
              <a:rPr lang="en-US" sz="1200" b="0" i="0" dirty="0">
                <a:solidFill>
                  <a:srgbClr val="040C28"/>
                </a:solidFill>
                <a:effectLst/>
              </a:rPr>
              <a:t>60.5 billion (FY 2022)</a:t>
            </a:r>
            <a:endParaRPr lang="en-US" sz="1200" dirty="0"/>
          </a:p>
        </p:txBody>
      </p:sp>
      <p:sp>
        <p:nvSpPr>
          <p:cNvPr id="14" name="TextBox 13">
            <a:extLst>
              <a:ext uri="{FF2B5EF4-FFF2-40B4-BE49-F238E27FC236}">
                <a16:creationId xmlns:a16="http://schemas.microsoft.com/office/drawing/2014/main" id="{1FB9169F-13E5-A3B3-6469-AB8157699F40}"/>
              </a:ext>
            </a:extLst>
          </p:cNvPr>
          <p:cNvSpPr txBox="1"/>
          <p:nvPr/>
        </p:nvSpPr>
        <p:spPr>
          <a:xfrm>
            <a:off x="8550766" y="2601310"/>
            <a:ext cx="1679510" cy="646331"/>
          </a:xfrm>
          <a:prstGeom prst="rect">
            <a:avLst/>
          </a:prstGeom>
          <a:noFill/>
        </p:spPr>
        <p:txBody>
          <a:bodyPr wrap="square" rtlCol="0">
            <a:spAutoFit/>
          </a:bodyPr>
          <a:lstStyle/>
          <a:p>
            <a:r>
              <a:rPr lang="en-US" sz="1200" b="0" i="0" dirty="0">
                <a:solidFill>
                  <a:srgbClr val="040C28"/>
                </a:solidFill>
                <a:effectLst/>
              </a:rPr>
              <a:t>- Microsoft</a:t>
            </a:r>
          </a:p>
          <a:p>
            <a:r>
              <a:rPr lang="en-US" sz="1200" dirty="0"/>
              <a:t>- Accenture</a:t>
            </a:r>
          </a:p>
          <a:p>
            <a:r>
              <a:rPr lang="en-US" sz="1200" dirty="0"/>
              <a:t>- SAP</a:t>
            </a:r>
          </a:p>
        </p:txBody>
      </p:sp>
    </p:spTree>
    <p:extLst>
      <p:ext uri="{BB962C8B-B14F-4D97-AF65-F5344CB8AC3E}">
        <p14:creationId xmlns:p14="http://schemas.microsoft.com/office/powerpoint/2010/main" val="10899597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881C16E-B3F8-AE97-ED1D-583CC1B78D10}"/>
              </a:ext>
            </a:extLst>
          </p:cNvPr>
          <p:cNvSpPr>
            <a:spLocks noGrp="1"/>
          </p:cNvSpPr>
          <p:nvPr>
            <p:ph type="sldNum" sz="quarter" idx="12"/>
          </p:nvPr>
        </p:nvSpPr>
        <p:spPr/>
        <p:txBody>
          <a:bodyPr/>
          <a:lstStyle/>
          <a:p>
            <a:fld id="{19B90015-56D5-40EF-89C8-B6822FBCDBFE}" type="slidenum">
              <a:rPr lang="en-US" smtClean="0"/>
              <a:pPr/>
              <a:t>5</a:t>
            </a:fld>
            <a:endParaRPr lang="en-US"/>
          </a:p>
        </p:txBody>
      </p:sp>
      <p:sp>
        <p:nvSpPr>
          <p:cNvPr id="5" name="Arrow: Pentagon 4">
            <a:extLst>
              <a:ext uri="{FF2B5EF4-FFF2-40B4-BE49-F238E27FC236}">
                <a16:creationId xmlns:a16="http://schemas.microsoft.com/office/drawing/2014/main" id="{2C751AAF-F28A-6B5D-9F30-1CED45751445}"/>
              </a:ext>
            </a:extLst>
          </p:cNvPr>
          <p:cNvSpPr/>
          <p:nvPr/>
        </p:nvSpPr>
        <p:spPr>
          <a:xfrm>
            <a:off x="0" y="-3520"/>
            <a:ext cx="9441180" cy="1451610"/>
          </a:xfrm>
          <a:prstGeom prst="homePlate">
            <a:avLst/>
          </a:prstGeom>
          <a:solidFill>
            <a:srgbClr val="00498B"/>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800" dirty="0">
                <a:solidFill>
                  <a:srgbClr val="FFC000"/>
                </a:solidFill>
                <a:latin typeface="Amasis MT Pro Black" panose="02040A04050005020304" pitchFamily="18" charset="0"/>
              </a:rPr>
              <a:t>About International Business Machines Corporation (IBM)</a:t>
            </a:r>
          </a:p>
          <a:p>
            <a:r>
              <a:rPr lang="en-US" dirty="0">
                <a:solidFill>
                  <a:schemeClr val="bg1"/>
                </a:solidFill>
                <a:latin typeface="Amasis MT Pro Black" panose="02040A04050005020304" pitchFamily="18" charset="0"/>
              </a:rPr>
              <a:t>A global leader in smart, healthy and sustainable buildings, serving in 150 countries. </a:t>
            </a:r>
          </a:p>
        </p:txBody>
      </p:sp>
      <p:sp>
        <p:nvSpPr>
          <p:cNvPr id="6" name="TextBox 5">
            <a:extLst>
              <a:ext uri="{FF2B5EF4-FFF2-40B4-BE49-F238E27FC236}">
                <a16:creationId xmlns:a16="http://schemas.microsoft.com/office/drawing/2014/main" id="{5A95F63C-2E28-7865-B32D-2D0A8ACEA901}"/>
              </a:ext>
            </a:extLst>
          </p:cNvPr>
          <p:cNvSpPr txBox="1"/>
          <p:nvPr/>
        </p:nvSpPr>
        <p:spPr>
          <a:xfrm>
            <a:off x="356813" y="1757990"/>
            <a:ext cx="8469755" cy="1015663"/>
          </a:xfrm>
          <a:prstGeom prst="rect">
            <a:avLst/>
          </a:prstGeom>
          <a:noFill/>
        </p:spPr>
        <p:txBody>
          <a:bodyPr wrap="none" rtlCol="0">
            <a:spAutoFit/>
          </a:bodyPr>
          <a:lstStyle/>
          <a:p>
            <a:r>
              <a:rPr lang="en-US" sz="3200" dirty="0">
                <a:solidFill>
                  <a:schemeClr val="tx2"/>
                </a:solidFill>
                <a:latin typeface="Amasis MT Pro Black" panose="02040A04050005020304" pitchFamily="18" charset="0"/>
              </a:rPr>
              <a:t>Company Overview: Key Stats:</a:t>
            </a:r>
          </a:p>
          <a:p>
            <a:r>
              <a:rPr lang="en-US" sz="2800" b="1" dirty="0">
                <a:latin typeface="ADLaM Display" panose="02010000000000000000" pitchFamily="2" charset="0"/>
                <a:ea typeface="ADLaM Display" panose="02010000000000000000" pitchFamily="2" charset="0"/>
                <a:cs typeface="ADLaM Display" panose="02010000000000000000" pitchFamily="2" charset="0"/>
              </a:rPr>
              <a:t>Share Price: </a:t>
            </a:r>
            <a:r>
              <a:rPr lang="en-US" sz="2800" b="1" dirty="0">
                <a:highlight>
                  <a:srgbClr val="00FF00"/>
                </a:highlight>
                <a:latin typeface="ADLaM Display" panose="02010000000000000000" pitchFamily="2" charset="0"/>
                <a:ea typeface="ADLaM Display" panose="02010000000000000000" pitchFamily="2" charset="0"/>
                <a:cs typeface="ADLaM Display" panose="02010000000000000000" pitchFamily="2" charset="0"/>
              </a:rPr>
              <a:t>$141.62</a:t>
            </a:r>
            <a:r>
              <a:rPr lang="en-US" sz="2800" b="1" dirty="0">
                <a:latin typeface="ADLaM Display" panose="02010000000000000000" pitchFamily="2" charset="0"/>
                <a:ea typeface="ADLaM Display" panose="02010000000000000000" pitchFamily="2" charset="0"/>
                <a:cs typeface="ADLaM Display" panose="02010000000000000000" pitchFamily="2" charset="0"/>
              </a:rPr>
              <a:t>	|      Market Cap: </a:t>
            </a:r>
            <a:r>
              <a:rPr lang="en-US" sz="2800" b="1" dirty="0">
                <a:highlight>
                  <a:srgbClr val="00FF00"/>
                </a:highlight>
                <a:latin typeface="ADLaM Display" panose="02010000000000000000" pitchFamily="2" charset="0"/>
                <a:ea typeface="ADLaM Display" panose="02010000000000000000" pitchFamily="2" charset="0"/>
                <a:cs typeface="ADLaM Display" panose="02010000000000000000" pitchFamily="2" charset="0"/>
              </a:rPr>
              <a:t>129.03Bn</a:t>
            </a:r>
          </a:p>
        </p:txBody>
      </p:sp>
      <p:pic>
        <p:nvPicPr>
          <p:cNvPr id="7" name="Picture 6" descr="A collage of two people&#10;&#10;Description automatically generated">
            <a:extLst>
              <a:ext uri="{FF2B5EF4-FFF2-40B4-BE49-F238E27FC236}">
                <a16:creationId xmlns:a16="http://schemas.microsoft.com/office/drawing/2014/main" id="{5730C8E3-0810-45BD-A0F5-0ABE46D9E1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128963"/>
            <a:ext cx="10472738" cy="3729037"/>
          </a:xfrm>
          <a:prstGeom prst="rect">
            <a:avLst/>
          </a:prstGeom>
        </p:spPr>
      </p:pic>
      <p:pic>
        <p:nvPicPr>
          <p:cNvPr id="2" name="Picture 1">
            <a:extLst>
              <a:ext uri="{FF2B5EF4-FFF2-40B4-BE49-F238E27FC236}">
                <a16:creationId xmlns:a16="http://schemas.microsoft.com/office/drawing/2014/main" id="{2F2AC483-79A3-E076-DABB-61778877C6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56326" y="240168"/>
            <a:ext cx="1811877" cy="711809"/>
          </a:xfrm>
          <a:prstGeom prst="rect">
            <a:avLst/>
          </a:prstGeom>
        </p:spPr>
      </p:pic>
    </p:spTree>
    <p:extLst>
      <p:ext uri="{BB962C8B-B14F-4D97-AF65-F5344CB8AC3E}">
        <p14:creationId xmlns:p14="http://schemas.microsoft.com/office/powerpoint/2010/main" val="27672594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DB2C11-AF8B-9DD1-6B43-0C384702B96C}"/>
              </a:ext>
            </a:extLst>
          </p:cNvPr>
          <p:cNvSpPr>
            <a:spLocks noGrp="1"/>
          </p:cNvSpPr>
          <p:nvPr>
            <p:ph type="title"/>
          </p:nvPr>
        </p:nvSpPr>
        <p:spPr>
          <a:xfrm>
            <a:off x="356813" y="147411"/>
            <a:ext cx="10515600" cy="527765"/>
          </a:xfrm>
        </p:spPr>
        <p:txBody>
          <a:bodyPr>
            <a:normAutofit fontScale="90000"/>
          </a:bodyPr>
          <a:lstStyle/>
          <a:p>
            <a:r>
              <a:rPr lang="en-US" dirty="0"/>
              <a:t>Segment Details</a:t>
            </a:r>
          </a:p>
        </p:txBody>
      </p:sp>
      <p:pic>
        <p:nvPicPr>
          <p:cNvPr id="4" name="Picture 3">
            <a:extLst>
              <a:ext uri="{FF2B5EF4-FFF2-40B4-BE49-F238E27FC236}">
                <a16:creationId xmlns:a16="http://schemas.microsoft.com/office/drawing/2014/main" id="{FE643DD0-4748-2B03-0C44-81D07310E6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56326" y="240168"/>
            <a:ext cx="1811877" cy="711809"/>
          </a:xfrm>
          <a:prstGeom prst="rect">
            <a:avLst/>
          </a:prstGeom>
        </p:spPr>
      </p:pic>
      <p:sp>
        <p:nvSpPr>
          <p:cNvPr id="5" name="Slide Number Placeholder 4">
            <a:extLst>
              <a:ext uri="{FF2B5EF4-FFF2-40B4-BE49-F238E27FC236}">
                <a16:creationId xmlns:a16="http://schemas.microsoft.com/office/drawing/2014/main" id="{887C1AB3-805E-91ED-411C-F6EFFFFC3FA3}"/>
              </a:ext>
            </a:extLst>
          </p:cNvPr>
          <p:cNvSpPr>
            <a:spLocks noGrp="1"/>
          </p:cNvSpPr>
          <p:nvPr>
            <p:ph type="sldNum" sz="quarter" idx="12"/>
          </p:nvPr>
        </p:nvSpPr>
        <p:spPr/>
        <p:txBody>
          <a:bodyPr/>
          <a:lstStyle/>
          <a:p>
            <a:fld id="{19B90015-56D5-40EF-89C8-B6822FBCDBFE}" type="slidenum">
              <a:rPr lang="en-US" smtClean="0"/>
              <a:pPr/>
              <a:t>6</a:t>
            </a:fld>
            <a:endParaRPr lang="en-US"/>
          </a:p>
        </p:txBody>
      </p:sp>
      <p:pic>
        <p:nvPicPr>
          <p:cNvPr id="14" name="Picture 13" descr="A diagram of a business process&#10;&#10;Description automatically generated">
            <a:extLst>
              <a:ext uri="{FF2B5EF4-FFF2-40B4-BE49-F238E27FC236}">
                <a16:creationId xmlns:a16="http://schemas.microsoft.com/office/drawing/2014/main" id="{3E3B7887-6D9F-76B2-BABD-33307A7BAA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813" y="951977"/>
            <a:ext cx="2414522" cy="2869832"/>
          </a:xfrm>
          <a:prstGeom prst="rect">
            <a:avLst/>
          </a:prstGeom>
        </p:spPr>
      </p:pic>
      <p:pic>
        <p:nvPicPr>
          <p:cNvPr id="16" name="Picture 15" descr="A diagram of software revenue&#10;&#10;Description automatically generated">
            <a:extLst>
              <a:ext uri="{FF2B5EF4-FFF2-40B4-BE49-F238E27FC236}">
                <a16:creationId xmlns:a16="http://schemas.microsoft.com/office/drawing/2014/main" id="{73386F20-544B-303C-D06B-FF8D92053DB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04504" y="847631"/>
            <a:ext cx="3200965" cy="2980209"/>
          </a:xfrm>
          <a:prstGeom prst="rect">
            <a:avLst/>
          </a:prstGeom>
        </p:spPr>
      </p:pic>
      <p:pic>
        <p:nvPicPr>
          <p:cNvPr id="18" name="Picture 17" descr="A diagram of a company's revenue&#10;&#10;Description automatically generated">
            <a:extLst>
              <a:ext uri="{FF2B5EF4-FFF2-40B4-BE49-F238E27FC236}">
                <a16:creationId xmlns:a16="http://schemas.microsoft.com/office/drawing/2014/main" id="{FABEF596-2FA7-A0C1-3907-054E079E101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95197" y="971611"/>
            <a:ext cx="3242357" cy="2897426"/>
          </a:xfrm>
          <a:prstGeom prst="rect">
            <a:avLst/>
          </a:prstGeom>
        </p:spPr>
      </p:pic>
      <p:sp>
        <p:nvSpPr>
          <p:cNvPr id="20" name="TextBox 19">
            <a:extLst>
              <a:ext uri="{FF2B5EF4-FFF2-40B4-BE49-F238E27FC236}">
                <a16:creationId xmlns:a16="http://schemas.microsoft.com/office/drawing/2014/main" id="{FEF4A28D-66B9-7135-AB0B-09A2D2764364}"/>
              </a:ext>
            </a:extLst>
          </p:cNvPr>
          <p:cNvSpPr txBox="1"/>
          <p:nvPr/>
        </p:nvSpPr>
        <p:spPr>
          <a:xfrm>
            <a:off x="624099" y="3869037"/>
            <a:ext cx="2208627" cy="646331"/>
          </a:xfrm>
          <a:prstGeom prst="rect">
            <a:avLst/>
          </a:prstGeom>
          <a:noFill/>
        </p:spPr>
        <p:txBody>
          <a:bodyPr wrap="square" rtlCol="0">
            <a:spAutoFit/>
          </a:bodyPr>
          <a:lstStyle/>
          <a:p>
            <a:r>
              <a:rPr lang="en-US" b="1" dirty="0"/>
              <a:t>6%</a:t>
            </a:r>
            <a:r>
              <a:rPr lang="en-US" dirty="0"/>
              <a:t> Consulting revenue growth </a:t>
            </a:r>
          </a:p>
        </p:txBody>
      </p:sp>
      <p:sp>
        <p:nvSpPr>
          <p:cNvPr id="21" name="TextBox 20">
            <a:extLst>
              <a:ext uri="{FF2B5EF4-FFF2-40B4-BE49-F238E27FC236}">
                <a16:creationId xmlns:a16="http://schemas.microsoft.com/office/drawing/2014/main" id="{F761F8BD-EB35-03DC-34F4-47522D99F1B4}"/>
              </a:ext>
            </a:extLst>
          </p:cNvPr>
          <p:cNvSpPr txBox="1"/>
          <p:nvPr/>
        </p:nvSpPr>
        <p:spPr>
          <a:xfrm>
            <a:off x="3405986" y="3869036"/>
            <a:ext cx="2208627" cy="646331"/>
          </a:xfrm>
          <a:prstGeom prst="rect">
            <a:avLst/>
          </a:prstGeom>
          <a:noFill/>
        </p:spPr>
        <p:txBody>
          <a:bodyPr wrap="square" rtlCol="0">
            <a:spAutoFit/>
          </a:bodyPr>
          <a:lstStyle/>
          <a:p>
            <a:r>
              <a:rPr lang="en-US" b="1" dirty="0"/>
              <a:t>8%</a:t>
            </a:r>
            <a:r>
              <a:rPr lang="en-US" dirty="0"/>
              <a:t> Software revenue growth </a:t>
            </a:r>
          </a:p>
        </p:txBody>
      </p:sp>
      <p:sp>
        <p:nvSpPr>
          <p:cNvPr id="22" name="TextBox 21">
            <a:extLst>
              <a:ext uri="{FF2B5EF4-FFF2-40B4-BE49-F238E27FC236}">
                <a16:creationId xmlns:a16="http://schemas.microsoft.com/office/drawing/2014/main" id="{1626768E-D23E-7EC2-531C-CF695A3F2729}"/>
              </a:ext>
            </a:extLst>
          </p:cNvPr>
          <p:cNvSpPr txBox="1"/>
          <p:nvPr/>
        </p:nvSpPr>
        <p:spPr>
          <a:xfrm>
            <a:off x="6995197" y="3869036"/>
            <a:ext cx="2208627" cy="369332"/>
          </a:xfrm>
          <a:prstGeom prst="rect">
            <a:avLst/>
          </a:prstGeom>
          <a:noFill/>
        </p:spPr>
        <p:txBody>
          <a:bodyPr wrap="square" rtlCol="0">
            <a:spAutoFit/>
          </a:bodyPr>
          <a:lstStyle/>
          <a:p>
            <a:r>
              <a:rPr lang="en-US" dirty="0"/>
              <a:t>3.6 B in revenue</a:t>
            </a:r>
          </a:p>
        </p:txBody>
      </p:sp>
      <p:cxnSp>
        <p:nvCxnSpPr>
          <p:cNvPr id="6" name="Straight Connector 5">
            <a:extLst>
              <a:ext uri="{FF2B5EF4-FFF2-40B4-BE49-F238E27FC236}">
                <a16:creationId xmlns:a16="http://schemas.microsoft.com/office/drawing/2014/main" id="{9A400EB5-7822-14DB-F0BF-77F65F5E3F4D}"/>
              </a:ext>
            </a:extLst>
          </p:cNvPr>
          <p:cNvCxnSpPr/>
          <p:nvPr/>
        </p:nvCxnSpPr>
        <p:spPr>
          <a:xfrm>
            <a:off x="0" y="4640424"/>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01253E10-A8D6-0E14-83EF-6CBED22AA7DC}"/>
              </a:ext>
            </a:extLst>
          </p:cNvPr>
          <p:cNvCxnSpPr>
            <a:cxnSpLocks/>
          </p:cNvCxnSpPr>
          <p:nvPr/>
        </p:nvCxnSpPr>
        <p:spPr>
          <a:xfrm>
            <a:off x="0" y="4495167"/>
            <a:ext cx="11184294" cy="0"/>
          </a:xfrm>
          <a:prstGeom prst="line">
            <a:avLst/>
          </a:prstGeom>
        </p:spPr>
        <p:style>
          <a:lnRef idx="1">
            <a:schemeClr val="accent1"/>
          </a:lnRef>
          <a:fillRef idx="0">
            <a:schemeClr val="accent1"/>
          </a:fillRef>
          <a:effectRef idx="0">
            <a:schemeClr val="accent1"/>
          </a:effectRef>
          <a:fontRef idx="minor">
            <a:schemeClr val="tx1"/>
          </a:fontRef>
        </p:style>
      </p:cxnSp>
      <p:pic>
        <p:nvPicPr>
          <p:cNvPr id="15" name="Picture 14" descr="A logo of a walmart company&#10;&#10;Description automatically generated">
            <a:extLst>
              <a:ext uri="{FF2B5EF4-FFF2-40B4-BE49-F238E27FC236}">
                <a16:creationId xmlns:a16="http://schemas.microsoft.com/office/drawing/2014/main" id="{D66189FA-8275-BA29-4D69-F19A7831E33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4741679"/>
            <a:ext cx="2414522" cy="1536975"/>
          </a:xfrm>
          <a:prstGeom prst="rect">
            <a:avLst/>
          </a:prstGeom>
        </p:spPr>
      </p:pic>
      <p:pic>
        <p:nvPicPr>
          <p:cNvPr id="19" name="Picture 18" descr="A blue and white logo&#10;&#10;Description automatically generated">
            <a:extLst>
              <a:ext uri="{FF2B5EF4-FFF2-40B4-BE49-F238E27FC236}">
                <a16:creationId xmlns:a16="http://schemas.microsoft.com/office/drawing/2014/main" id="{8C2858C6-2942-5C00-EE52-0F6BAD17F8E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64836" y="4751967"/>
            <a:ext cx="1899201" cy="1598933"/>
          </a:xfrm>
          <a:prstGeom prst="rect">
            <a:avLst/>
          </a:prstGeom>
        </p:spPr>
      </p:pic>
      <p:pic>
        <p:nvPicPr>
          <p:cNvPr id="24" name="Picture 23" descr="A logo of a marathon&#10;&#10;Description automatically generated">
            <a:extLst>
              <a:ext uri="{FF2B5EF4-FFF2-40B4-BE49-F238E27FC236}">
                <a16:creationId xmlns:a16="http://schemas.microsoft.com/office/drawing/2014/main" id="{E5DCBB38-1A96-9264-58AB-375044CA43F2}"/>
              </a:ext>
            </a:extLst>
          </p:cNvPr>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4491298" y="4817374"/>
            <a:ext cx="1604702" cy="1461280"/>
          </a:xfrm>
          <a:prstGeom prst="rect">
            <a:avLst/>
          </a:prstGeom>
        </p:spPr>
      </p:pic>
      <p:pic>
        <p:nvPicPr>
          <p:cNvPr id="26" name="Picture 25" descr="A logo with blue lines&#10;&#10;Description automatically generated">
            <a:extLst>
              <a:ext uri="{FF2B5EF4-FFF2-40B4-BE49-F238E27FC236}">
                <a16:creationId xmlns:a16="http://schemas.microsoft.com/office/drawing/2014/main" id="{0F98131D-0483-D0B4-0EDD-EA7E9B612D4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498361" y="4905695"/>
            <a:ext cx="1740910" cy="1445205"/>
          </a:xfrm>
          <a:prstGeom prst="rect">
            <a:avLst/>
          </a:prstGeom>
        </p:spPr>
      </p:pic>
      <p:pic>
        <p:nvPicPr>
          <p:cNvPr id="28" name="Picture 27" descr="A logo with a globe and black text&#10;&#10;Description automatically generated">
            <a:extLst>
              <a:ext uri="{FF2B5EF4-FFF2-40B4-BE49-F238E27FC236}">
                <a16:creationId xmlns:a16="http://schemas.microsoft.com/office/drawing/2014/main" id="{DEB5ECD1-9773-F44D-9A43-B2610AD1444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641632" y="4817373"/>
            <a:ext cx="1467108" cy="1441065"/>
          </a:xfrm>
          <a:prstGeom prst="rect">
            <a:avLst/>
          </a:prstGeom>
        </p:spPr>
      </p:pic>
    </p:spTree>
    <p:extLst>
      <p:ext uri="{BB962C8B-B14F-4D97-AF65-F5344CB8AC3E}">
        <p14:creationId xmlns:p14="http://schemas.microsoft.com/office/powerpoint/2010/main" val="28190948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E0CD3E-D5C2-62C4-471F-0464526FA741}"/>
              </a:ext>
            </a:extLst>
          </p:cNvPr>
          <p:cNvSpPr>
            <a:spLocks noGrp="1"/>
          </p:cNvSpPr>
          <p:nvPr>
            <p:ph type="title"/>
          </p:nvPr>
        </p:nvSpPr>
        <p:spPr/>
        <p:txBody>
          <a:bodyPr/>
          <a:lstStyle/>
          <a:p>
            <a:r>
              <a:rPr lang="en-US" dirty="0"/>
              <a:t>Company Overview: New ESG Commitments</a:t>
            </a:r>
          </a:p>
        </p:txBody>
      </p:sp>
      <p:sp>
        <p:nvSpPr>
          <p:cNvPr id="4" name="Slide Number Placeholder 3">
            <a:extLst>
              <a:ext uri="{FF2B5EF4-FFF2-40B4-BE49-F238E27FC236}">
                <a16:creationId xmlns:a16="http://schemas.microsoft.com/office/drawing/2014/main" id="{C161E833-F6ED-9367-4078-B4B126B7A295}"/>
              </a:ext>
            </a:extLst>
          </p:cNvPr>
          <p:cNvSpPr>
            <a:spLocks noGrp="1"/>
          </p:cNvSpPr>
          <p:nvPr>
            <p:ph type="sldNum" sz="quarter" idx="12"/>
          </p:nvPr>
        </p:nvSpPr>
        <p:spPr/>
        <p:txBody>
          <a:bodyPr/>
          <a:lstStyle/>
          <a:p>
            <a:fld id="{19B90015-56D5-40EF-89C8-B6822FBCDBFE}" type="slidenum">
              <a:rPr lang="en-US" smtClean="0"/>
              <a:pPr/>
              <a:t>7</a:t>
            </a:fld>
            <a:endParaRPr lang="en-US"/>
          </a:p>
        </p:txBody>
      </p:sp>
      <p:sp>
        <p:nvSpPr>
          <p:cNvPr id="5" name="Content Placeholder 9">
            <a:extLst>
              <a:ext uri="{FF2B5EF4-FFF2-40B4-BE49-F238E27FC236}">
                <a16:creationId xmlns:a16="http://schemas.microsoft.com/office/drawing/2014/main" id="{5B9B06E4-2B75-6E11-1D80-1FFD9E1BBC97}"/>
              </a:ext>
            </a:extLst>
          </p:cNvPr>
          <p:cNvSpPr txBox="1">
            <a:spLocks/>
          </p:cNvSpPr>
          <p:nvPr/>
        </p:nvSpPr>
        <p:spPr>
          <a:xfrm>
            <a:off x="356813" y="1794829"/>
            <a:ext cx="8596668" cy="3880773"/>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Clr>
                <a:srgbClr val="C00000"/>
              </a:buClr>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Clr>
                <a:srgbClr val="C00000"/>
              </a:buClr>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Clr>
                <a:srgbClr val="C00000"/>
              </a:buClr>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Clr>
                <a:srgbClr val="C00000"/>
              </a:buClr>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Clr>
                <a:srgbClr val="C00000"/>
              </a:buClr>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Net zero GHG emissions by 2030</a:t>
            </a:r>
          </a:p>
          <a:p>
            <a:r>
              <a:rPr lang="en-US" dirty="0"/>
              <a:t>Divert 90% by weight of nonhazardous waste from landfill and incineration by 2025</a:t>
            </a:r>
          </a:p>
          <a:p>
            <a:r>
              <a:rPr lang="en-US" dirty="0"/>
              <a:t>100 client engagements or research projects with environmental benefits by 2025</a:t>
            </a:r>
          </a:p>
          <a:p>
            <a:r>
              <a:rPr lang="en-US" dirty="0"/>
              <a:t> Improve average data center cooling efficiency 20 percent by 2025 against base year 2019.</a:t>
            </a:r>
          </a:p>
          <a:p>
            <a:pPr fontAlgn="base"/>
            <a:r>
              <a:rPr lang="en-US" b="1" dirty="0">
                <a:solidFill>
                  <a:srgbClr val="525252"/>
                </a:solidFill>
                <a:latin typeface="IBM Plex Sans" panose="020B0503050203000203" pitchFamily="34" charset="0"/>
              </a:rPr>
              <a:t> </a:t>
            </a:r>
            <a:r>
              <a:rPr lang="en-US" dirty="0">
                <a:solidFill>
                  <a:srgbClr val="525252"/>
                </a:solidFill>
                <a:latin typeface="Trebuchet MS" panose="020B0703020202090204" pitchFamily="34" charset="0"/>
              </a:rPr>
              <a:t>For server products with a valid upgrade path, reduce power consumption per unit of delivered work versus the previous generation.</a:t>
            </a:r>
          </a:p>
          <a:p>
            <a:pPr fontAlgn="base"/>
            <a:r>
              <a:rPr lang="en-US" dirty="0">
                <a:solidFill>
                  <a:srgbClr val="525252"/>
                </a:solidFill>
                <a:latin typeface="Trebuchet MS" panose="020B0703020202090204" pitchFamily="34" charset="0"/>
              </a:rPr>
              <a:t>Send no more than 3 percent (by weight) of end-of-life product waste to landfill or to incineration for treatment. Recycle or reuse at least 97 percent (by weight).</a:t>
            </a:r>
            <a:br>
              <a:rPr lang="en-US" b="1" dirty="0">
                <a:solidFill>
                  <a:srgbClr val="525252"/>
                </a:solidFill>
                <a:latin typeface="IBM Plex Sans" panose="020B0503050203000203" pitchFamily="34" charset="0"/>
              </a:rPr>
            </a:br>
            <a:endParaRPr lang="en-US" dirty="0"/>
          </a:p>
          <a:p>
            <a:endParaRPr lang="en-US" dirty="0"/>
          </a:p>
        </p:txBody>
      </p:sp>
      <p:pic>
        <p:nvPicPr>
          <p:cNvPr id="3" name="Picture 2">
            <a:extLst>
              <a:ext uri="{FF2B5EF4-FFF2-40B4-BE49-F238E27FC236}">
                <a16:creationId xmlns:a16="http://schemas.microsoft.com/office/drawing/2014/main" id="{74612211-1CD7-D085-0AD4-291724239B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56326" y="240168"/>
            <a:ext cx="1811877" cy="711809"/>
          </a:xfrm>
          <a:prstGeom prst="rect">
            <a:avLst/>
          </a:prstGeom>
        </p:spPr>
      </p:pic>
    </p:spTree>
    <p:extLst>
      <p:ext uri="{BB962C8B-B14F-4D97-AF65-F5344CB8AC3E}">
        <p14:creationId xmlns:p14="http://schemas.microsoft.com/office/powerpoint/2010/main" val="4427418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F79287-E728-3062-F857-2D2AB57DE154}"/>
              </a:ext>
            </a:extLst>
          </p:cNvPr>
          <p:cNvSpPr>
            <a:spLocks noGrp="1"/>
          </p:cNvSpPr>
          <p:nvPr>
            <p:ph type="title"/>
          </p:nvPr>
        </p:nvSpPr>
        <p:spPr/>
        <p:txBody>
          <a:bodyPr/>
          <a:lstStyle/>
          <a:p>
            <a:r>
              <a:rPr lang="en-US" dirty="0"/>
              <a:t>Company Overview: Business Strategy</a:t>
            </a:r>
          </a:p>
        </p:txBody>
      </p:sp>
      <p:sp>
        <p:nvSpPr>
          <p:cNvPr id="4" name="Slide Number Placeholder 3">
            <a:extLst>
              <a:ext uri="{FF2B5EF4-FFF2-40B4-BE49-F238E27FC236}">
                <a16:creationId xmlns:a16="http://schemas.microsoft.com/office/drawing/2014/main" id="{5BA5D15F-23A6-FAB5-80A2-8A6C17A565AB}"/>
              </a:ext>
            </a:extLst>
          </p:cNvPr>
          <p:cNvSpPr>
            <a:spLocks noGrp="1"/>
          </p:cNvSpPr>
          <p:nvPr>
            <p:ph type="sldNum" sz="quarter" idx="12"/>
          </p:nvPr>
        </p:nvSpPr>
        <p:spPr/>
        <p:txBody>
          <a:bodyPr/>
          <a:lstStyle/>
          <a:p>
            <a:fld id="{19B90015-56D5-40EF-89C8-B6822FBCDBFE}" type="slidenum">
              <a:rPr lang="en-US" smtClean="0"/>
              <a:pPr/>
              <a:t>8</a:t>
            </a:fld>
            <a:endParaRPr lang="en-US" dirty="0"/>
          </a:p>
        </p:txBody>
      </p:sp>
      <p:graphicFrame>
        <p:nvGraphicFramePr>
          <p:cNvPr id="5" name="Content Placeholder 3">
            <a:extLst>
              <a:ext uri="{FF2B5EF4-FFF2-40B4-BE49-F238E27FC236}">
                <a16:creationId xmlns:a16="http://schemas.microsoft.com/office/drawing/2014/main" id="{65791BB5-5EC5-3EFE-99DA-A42029346BC4}"/>
              </a:ext>
            </a:extLst>
          </p:cNvPr>
          <p:cNvGraphicFramePr>
            <a:graphicFrameLocks noGrp="1"/>
          </p:cNvGraphicFramePr>
          <p:nvPr>
            <p:ph idx="1"/>
            <p:extLst>
              <p:ext uri="{D42A27DB-BD31-4B8C-83A1-F6EECF244321}">
                <p14:modId xmlns:p14="http://schemas.microsoft.com/office/powerpoint/2010/main" val="3343503687"/>
              </p:ext>
            </p:extLst>
          </p:nvPr>
        </p:nvGraphicFramePr>
        <p:xfrm>
          <a:off x="357188" y="1690688"/>
          <a:ext cx="10515600" cy="44862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 name="Picture 2">
            <a:extLst>
              <a:ext uri="{FF2B5EF4-FFF2-40B4-BE49-F238E27FC236}">
                <a16:creationId xmlns:a16="http://schemas.microsoft.com/office/drawing/2014/main" id="{507CB2F5-3367-622B-DF9E-714FAF24E63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056326" y="240168"/>
            <a:ext cx="1811877" cy="711809"/>
          </a:xfrm>
          <a:prstGeom prst="rect">
            <a:avLst/>
          </a:prstGeom>
        </p:spPr>
      </p:pic>
    </p:spTree>
    <p:extLst>
      <p:ext uri="{BB962C8B-B14F-4D97-AF65-F5344CB8AC3E}">
        <p14:creationId xmlns:p14="http://schemas.microsoft.com/office/powerpoint/2010/main" val="715614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DB2C11-AF8B-9DD1-6B43-0C384702B96C}"/>
              </a:ext>
            </a:extLst>
          </p:cNvPr>
          <p:cNvSpPr>
            <a:spLocks noGrp="1"/>
          </p:cNvSpPr>
          <p:nvPr>
            <p:ph type="title"/>
          </p:nvPr>
        </p:nvSpPr>
        <p:spPr>
          <a:xfrm>
            <a:off x="356813" y="147411"/>
            <a:ext cx="10515600" cy="527765"/>
          </a:xfrm>
        </p:spPr>
        <p:txBody>
          <a:bodyPr>
            <a:normAutofit fontScale="90000"/>
          </a:bodyPr>
          <a:lstStyle/>
          <a:p>
            <a:r>
              <a:rPr lang="en-US" dirty="0"/>
              <a:t>Industry Overview</a:t>
            </a:r>
          </a:p>
        </p:txBody>
      </p:sp>
      <p:sp>
        <p:nvSpPr>
          <p:cNvPr id="4" name="TextBox 3">
            <a:extLst>
              <a:ext uri="{FF2B5EF4-FFF2-40B4-BE49-F238E27FC236}">
                <a16:creationId xmlns:a16="http://schemas.microsoft.com/office/drawing/2014/main" id="{06906996-7616-DB10-A404-9BDFCEA8C178}"/>
              </a:ext>
            </a:extLst>
          </p:cNvPr>
          <p:cNvSpPr txBox="1"/>
          <p:nvPr/>
        </p:nvSpPr>
        <p:spPr>
          <a:xfrm>
            <a:off x="197707" y="1267817"/>
            <a:ext cx="4738816" cy="4401205"/>
          </a:xfrm>
          <a:prstGeom prst="rect">
            <a:avLst/>
          </a:prstGeom>
          <a:noFill/>
        </p:spPr>
        <p:txBody>
          <a:bodyPr wrap="square" rtlCol="0">
            <a:spAutoFit/>
          </a:bodyPr>
          <a:lstStyle/>
          <a:p>
            <a:pPr marL="285750" indent="-285750">
              <a:buFont typeface="Arial" panose="020B0604020202020204" pitchFamily="34" charset="0"/>
              <a:buChar char="•"/>
            </a:pPr>
            <a:r>
              <a:rPr lang="en-US" sz="1400" dirty="0"/>
              <a:t>Information technology (IT) services are services used by organizations to create, manage, and deliver information, next to assisting with other business functions. Services include consulting, software development, systems integration, as well as hardware deployment and education. As a whole, the broader market for IT services is made up of several segments, including outsourcing, managed services, security services, data management, and cloud computing.</a:t>
            </a:r>
          </a:p>
          <a:p>
            <a:pPr marL="285750" indent="-285750">
              <a:buFont typeface="Arial" panose="020B0604020202020204" pitchFamily="34" charset="0"/>
              <a:buChar char="•"/>
            </a:pPr>
            <a:r>
              <a:rPr lang="en-US" sz="1400" dirty="0"/>
              <a:t>Generally, the profitability of companies in the industry depends on their ability to innovate their services and grow their technical expertise. Indeed, both smaller and larger companies can compete in this industry: larger companies offer broader services and have a global reach, while smaller companies tend to position themselves in niche markets and tailor their offerings more specifically to customers’ needs. The most substantially growing segment of IT services is cloud computing which drives IT-related innovation.</a:t>
            </a:r>
          </a:p>
        </p:txBody>
      </p:sp>
      <p:sp>
        <p:nvSpPr>
          <p:cNvPr id="6" name="Rectangle 5">
            <a:extLst>
              <a:ext uri="{FF2B5EF4-FFF2-40B4-BE49-F238E27FC236}">
                <a16:creationId xmlns:a16="http://schemas.microsoft.com/office/drawing/2014/main" id="{04A24F4E-70ED-D128-BD54-C45894B4A759}"/>
              </a:ext>
            </a:extLst>
          </p:cNvPr>
          <p:cNvSpPr/>
          <p:nvPr/>
        </p:nvSpPr>
        <p:spPr>
          <a:xfrm>
            <a:off x="197707" y="1000897"/>
            <a:ext cx="4738815" cy="2038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IT Services</a:t>
            </a:r>
          </a:p>
        </p:txBody>
      </p:sp>
      <p:pic>
        <p:nvPicPr>
          <p:cNvPr id="10" name="Picture 9" descr="A graph of blue and grey bars&#10;&#10;Description automatically generated">
            <a:extLst>
              <a:ext uri="{FF2B5EF4-FFF2-40B4-BE49-F238E27FC236}">
                <a16:creationId xmlns:a16="http://schemas.microsoft.com/office/drawing/2014/main" id="{48FC13FA-A79B-445A-7B61-0E2B9529C6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63005" y="1204784"/>
            <a:ext cx="5258534" cy="3477110"/>
          </a:xfrm>
          <a:prstGeom prst="rect">
            <a:avLst/>
          </a:prstGeom>
        </p:spPr>
      </p:pic>
      <p:pic>
        <p:nvPicPr>
          <p:cNvPr id="3" name="Picture 2">
            <a:extLst>
              <a:ext uri="{FF2B5EF4-FFF2-40B4-BE49-F238E27FC236}">
                <a16:creationId xmlns:a16="http://schemas.microsoft.com/office/drawing/2014/main" id="{725D8ACB-FDAE-B832-E5D0-58067308F7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56326" y="240168"/>
            <a:ext cx="1811877" cy="711809"/>
          </a:xfrm>
          <a:prstGeom prst="rect">
            <a:avLst/>
          </a:prstGeom>
        </p:spPr>
      </p:pic>
      <p:sp>
        <p:nvSpPr>
          <p:cNvPr id="5" name="Slide Number Placeholder 4">
            <a:extLst>
              <a:ext uri="{FF2B5EF4-FFF2-40B4-BE49-F238E27FC236}">
                <a16:creationId xmlns:a16="http://schemas.microsoft.com/office/drawing/2014/main" id="{A9212C83-4DBC-CD03-6F64-78BB452BB139}"/>
              </a:ext>
            </a:extLst>
          </p:cNvPr>
          <p:cNvSpPr>
            <a:spLocks noGrp="1"/>
          </p:cNvSpPr>
          <p:nvPr>
            <p:ph type="sldNum" sz="quarter" idx="12"/>
          </p:nvPr>
        </p:nvSpPr>
        <p:spPr/>
        <p:txBody>
          <a:bodyPr/>
          <a:lstStyle/>
          <a:p>
            <a:fld id="{19B90015-56D5-40EF-89C8-B6822FBCDBFE}" type="slidenum">
              <a:rPr lang="en-US" smtClean="0"/>
              <a:pPr/>
              <a:t>9</a:t>
            </a:fld>
            <a:endParaRPr lang="en-US"/>
          </a:p>
        </p:txBody>
      </p:sp>
    </p:spTree>
    <p:extLst>
      <p:ext uri="{BB962C8B-B14F-4D97-AF65-F5344CB8AC3E}">
        <p14:creationId xmlns:p14="http://schemas.microsoft.com/office/powerpoint/2010/main" val="82367736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360 Huntington">
  <a:themeElements>
    <a:clrScheme name="Northeastern">
      <a:dk1>
        <a:sysClr val="windowText" lastClr="000000"/>
      </a:dk1>
      <a:lt1>
        <a:sysClr val="window" lastClr="FFFFFF"/>
      </a:lt1>
      <a:dk2>
        <a:srgbClr val="D41B2C"/>
      </a:dk2>
      <a:lt2>
        <a:srgbClr val="E5D4AB"/>
      </a:lt2>
      <a:accent1>
        <a:srgbClr val="99A3B0"/>
      </a:accent1>
      <a:accent2>
        <a:srgbClr val="CFC7BF"/>
      </a:accent2>
      <a:accent3>
        <a:srgbClr val="A5A5A5"/>
      </a:accent3>
      <a:accent4>
        <a:srgbClr val="A19994"/>
      </a:accent4>
      <a:accent5>
        <a:srgbClr val="385775"/>
      </a:accent5>
      <a:accent6>
        <a:srgbClr val="006EB5"/>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e9952153-5aa5-42e8-8300-ccc6398e6c31" xsi:nil="true"/>
    <lcf76f155ced4ddcb4097134ff3c332f xmlns="b0cba12f-fd83-4143-8c89-d789aa146b11">
      <Terms xmlns="http://schemas.microsoft.com/office/infopath/2007/PartnerControls"/>
    </lcf76f155ced4ddcb4097134ff3c332f>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BBFA54C59FFA8E44B5D853B8B2AE7379" ma:contentTypeVersion="13" ma:contentTypeDescription="Create a new document." ma:contentTypeScope="" ma:versionID="f74f9a32425db97591f0fd23e2d6bf09">
  <xsd:schema xmlns:xsd="http://www.w3.org/2001/XMLSchema" xmlns:xs="http://www.w3.org/2001/XMLSchema" xmlns:p="http://schemas.microsoft.com/office/2006/metadata/properties" xmlns:ns2="b0cba12f-fd83-4143-8c89-d789aa146b11" xmlns:ns3="9484022a-5cd9-4515-b2d0-176430c8b87e" xmlns:ns4="e9952153-5aa5-42e8-8300-ccc6398e6c31" targetNamespace="http://schemas.microsoft.com/office/2006/metadata/properties" ma:root="true" ma:fieldsID="48aa5a878faf3bdeaa062a509b3664d7" ns2:_="" ns3:_="" ns4:_="">
    <xsd:import namespace="b0cba12f-fd83-4143-8c89-d789aa146b11"/>
    <xsd:import namespace="9484022a-5cd9-4515-b2d0-176430c8b87e"/>
    <xsd:import namespace="e9952153-5aa5-42e8-8300-ccc6398e6c31"/>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MediaServiceOCR" minOccurs="0"/>
                <xsd:element ref="ns2:MediaServiceGenerationTime" minOccurs="0"/>
                <xsd:element ref="ns2:MediaServiceEventHashCode"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0cba12f-fd83-4143-8c89-d789aa146b1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lcf76f155ced4ddcb4097134ff3c332f" ma:index="18" nillable="true" ma:taxonomy="true" ma:internalName="lcf76f155ced4ddcb4097134ff3c332f" ma:taxonomyFieldName="MediaServiceImageTags" ma:displayName="Image Tags" ma:readOnly="false" ma:fieldId="{5cf76f15-5ced-4ddc-b409-7134ff3c332f}" ma:taxonomyMulti="true" ma:sspId="99a8f194-becd-4f93-a34b-b9b3045b7873"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9484022a-5cd9-4515-b2d0-176430c8b87e"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e9952153-5aa5-42e8-8300-ccc6398e6c31" elementFormDefault="qualified">
    <xsd:import namespace="http://schemas.microsoft.com/office/2006/documentManagement/types"/>
    <xsd:import namespace="http://schemas.microsoft.com/office/infopath/2007/PartnerControls"/>
    <xsd:element name="TaxCatchAll" ma:index="19" nillable="true" ma:displayName="Taxonomy Catch All Column" ma:hidden="true" ma:list="{2aff8033-5e40-4aba-b207-f5e8bb1cbd49}" ma:internalName="TaxCatchAll" ma:showField="CatchAllData" ma:web="9484022a-5cd9-4515-b2d0-176430c8b87e">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B354AE6-0940-4490-A216-E1CF46ECA683}">
  <ds:schemaRefs>
    <ds:schemaRef ds:uri="b0cba12f-fd83-4143-8c89-d789aa146b11"/>
    <ds:schemaRef ds:uri="e9952153-5aa5-42e8-8300-ccc6398e6c31"/>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1D842698-24E7-44BF-B323-4FE75272ABC1}">
  <ds:schemaRefs>
    <ds:schemaRef ds:uri="9484022a-5cd9-4515-b2d0-176430c8b87e"/>
    <ds:schemaRef ds:uri="b0cba12f-fd83-4143-8c89-d789aa146b11"/>
    <ds:schemaRef ds:uri="e9952153-5aa5-42e8-8300-ccc6398e6c31"/>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7B5FDAA4-1A02-47BE-BADE-08054F1F848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818</TotalTime>
  <Words>1918</Words>
  <Application>Microsoft Macintosh PowerPoint</Application>
  <PresentationFormat>宽屏</PresentationFormat>
  <Paragraphs>227</Paragraphs>
  <Slides>32</Slides>
  <Notes>2</Notes>
  <HiddenSlides>0</HiddenSlides>
  <MMClips>0</MMClips>
  <ScaleCrop>false</ScaleCrop>
  <HeadingPairs>
    <vt:vector size="8" baseType="variant">
      <vt:variant>
        <vt:lpstr>已用的字体</vt:lpstr>
      </vt:variant>
      <vt:variant>
        <vt:i4>8</vt:i4>
      </vt:variant>
      <vt:variant>
        <vt:lpstr>主题</vt:lpstr>
      </vt:variant>
      <vt:variant>
        <vt:i4>1</vt:i4>
      </vt:variant>
      <vt:variant>
        <vt:lpstr>嵌入 OLE 服务器</vt:lpstr>
      </vt:variant>
      <vt:variant>
        <vt:i4>1</vt:i4>
      </vt:variant>
      <vt:variant>
        <vt:lpstr>幻灯片标题</vt:lpstr>
      </vt:variant>
      <vt:variant>
        <vt:i4>32</vt:i4>
      </vt:variant>
    </vt:vector>
  </HeadingPairs>
  <TitlesOfParts>
    <vt:vector size="42" baseType="lpstr">
      <vt:lpstr>ADLaM Display</vt:lpstr>
      <vt:lpstr>Amasis MT Pro Black</vt:lpstr>
      <vt:lpstr>Arial</vt:lpstr>
      <vt:lpstr>Arial Black</vt:lpstr>
      <vt:lpstr>Calibri</vt:lpstr>
      <vt:lpstr>IBM Plex Sans</vt:lpstr>
      <vt:lpstr>Trebuchet MS</vt:lpstr>
      <vt:lpstr>Wingdings</vt:lpstr>
      <vt:lpstr>360 Huntington</vt:lpstr>
      <vt:lpstr>think-cell Slide</vt:lpstr>
      <vt:lpstr>PowerPoint 演示文稿</vt:lpstr>
      <vt:lpstr>PowerPoint 演示文稿</vt:lpstr>
      <vt:lpstr>TABLE OF CONTENT </vt:lpstr>
      <vt:lpstr>Business Overview</vt:lpstr>
      <vt:lpstr>PowerPoint 演示文稿</vt:lpstr>
      <vt:lpstr>Segment Details</vt:lpstr>
      <vt:lpstr>Company Overview: New ESG Commitments</vt:lpstr>
      <vt:lpstr>Company Overview: Business Strategy</vt:lpstr>
      <vt:lpstr>Industry Overview</vt:lpstr>
      <vt:lpstr>Competitors</vt:lpstr>
      <vt:lpstr>SWOT Analysis</vt:lpstr>
      <vt:lpstr>PowerPoint 演示文稿</vt:lpstr>
      <vt:lpstr>Catalyst : Market Trend and AI</vt:lpstr>
      <vt:lpstr>What are the key ingredients for AI application to thrive:-at an AI application needs to thrive</vt:lpstr>
      <vt:lpstr>Catalyst: AI Boom </vt:lpstr>
      <vt:lpstr>PowerPoint 演示文稿</vt:lpstr>
      <vt:lpstr>Furthermore....</vt:lpstr>
      <vt:lpstr>Introducing WatsonX</vt:lpstr>
      <vt:lpstr>Why is WatsonX a disruptive tech</vt:lpstr>
      <vt:lpstr>Accusation of Apptio</vt:lpstr>
      <vt:lpstr>Risk</vt:lpstr>
      <vt:lpstr>Valuation</vt:lpstr>
      <vt:lpstr>Portfolio Considerations</vt:lpstr>
      <vt:lpstr>Thank You</vt:lpstr>
      <vt:lpstr>For Reference</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Younis Shuaib</dc:creator>
  <cp:lastModifiedBy>Weiqiang Wu</cp:lastModifiedBy>
  <cp:revision>19</cp:revision>
  <dcterms:created xsi:type="dcterms:W3CDTF">2018-09-10T00:38:04Z</dcterms:created>
  <dcterms:modified xsi:type="dcterms:W3CDTF">2023-10-10T21:02:12Z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0x010100BBFA54C59FFA8E44B5D853B8B2AE7379</vt:lpwstr>
  </property>
  <property fmtid="{D5CDD505-2E9C-101B-9397-08002B2CF9AE}" pid="3" name="MediaServiceImageTags">
    <vt:lpwstr/>
  </property>
</Properties>
</file>